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5143500" cx="9144000"/>
  <p:notesSz cx="6858000" cy="9144000"/>
  <p:embeddedFontLst>
    <p:embeddedFont>
      <p:font typeface="Roboto"/>
      <p:regular r:id="rId22"/>
      <p:bold r:id="rId23"/>
      <p:italic r:id="rId24"/>
      <p:boldItalic r:id="rId25"/>
    </p:embeddedFont>
    <p:embeddedFont>
      <p:font typeface="Montserrat"/>
      <p:regular r:id="rId26"/>
      <p:bold r:id="rId27"/>
      <p:italic r:id="rId28"/>
      <p:boldItalic r:id="rId29"/>
    </p:embeddedFont>
    <p:embeddedFont>
      <p:font typeface="Lato"/>
      <p:regular r:id="rId30"/>
      <p:bold r:id="rId31"/>
      <p:italic r:id="rId32"/>
      <p:bold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font" Target="fonts/Roboto-regular.fntdata"/><Relationship Id="rId21" Type="http://schemas.openxmlformats.org/officeDocument/2006/relationships/slide" Target="slides/slide16.xml"/><Relationship Id="rId24" Type="http://schemas.openxmlformats.org/officeDocument/2006/relationships/font" Target="fonts/Roboto-italic.fntdata"/><Relationship Id="rId23" Type="http://schemas.openxmlformats.org/officeDocument/2006/relationships/font" Target="fonts/Roboto-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Montserrat-regular.fntdata"/><Relationship Id="rId25" Type="http://schemas.openxmlformats.org/officeDocument/2006/relationships/font" Target="fonts/Roboto-boldItalic.fntdata"/><Relationship Id="rId28" Type="http://schemas.openxmlformats.org/officeDocument/2006/relationships/font" Target="fonts/Montserrat-italic.fntdata"/><Relationship Id="rId27" Type="http://schemas.openxmlformats.org/officeDocument/2006/relationships/font" Target="fonts/Montserrat-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Montserrat-boldItalic.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Lato-bold.fntdata"/><Relationship Id="rId30" Type="http://schemas.openxmlformats.org/officeDocument/2006/relationships/font" Target="fonts/Lato-regular.fntdata"/><Relationship Id="rId11" Type="http://schemas.openxmlformats.org/officeDocument/2006/relationships/slide" Target="slides/slide6.xml"/><Relationship Id="rId33" Type="http://schemas.openxmlformats.org/officeDocument/2006/relationships/font" Target="fonts/Lato-boldItalic.fntdata"/><Relationship Id="rId10" Type="http://schemas.openxmlformats.org/officeDocument/2006/relationships/slide" Target="slides/slide5.xml"/><Relationship Id="rId32" Type="http://schemas.openxmlformats.org/officeDocument/2006/relationships/font" Target="fonts/Lato-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11027524a50_0_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11027524a50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11027524a50_0_1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11027524a50_0_1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11027524a50_0_1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11027524a50_0_1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11027524a50_0_1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11027524a50_0_1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11027524a50_0_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11027524a50_0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11027524a50_0_1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8" name="Google Shape;168;g11027524a50_0_1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1129b491efb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1129b491efb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1129b491efb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 name="Google Shape;186;g1129b491efb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1129b491efb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1129b491efb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1129b491efb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1129b491efb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11027524a50_0_1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11027524a50_0_1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11027524a50_0_1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11027524a50_0_1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11027524a50_0_1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11027524a50_0_1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11027524a50_0_1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0" name="Google Shape;230;g11027524a50_0_1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1132a31767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1132a31767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rot="5400000">
            <a:off x="7500300" y="505"/>
            <a:ext cx="1643700" cy="1643700"/>
          </a:xfrm>
          <a:prstGeom prst="diagStripe">
            <a:avLst>
              <a:gd fmla="val 0" name="adj"/>
            </a:avLst>
          </a:prstGeom>
          <a:solidFill>
            <a:schemeClr val="lt1">
              <a:alpha val="303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 name="Google Shape;11;p2"/>
          <p:cNvGrpSpPr/>
          <p:nvPr/>
        </p:nvGrpSpPr>
        <p:grpSpPr>
          <a:xfrm>
            <a:off x="0" y="490"/>
            <a:ext cx="5153705" cy="5134399"/>
            <a:chOff x="0" y="75"/>
            <a:chExt cx="5153705" cy="5152950"/>
          </a:xfrm>
        </p:grpSpPr>
        <p:sp>
          <p:nvSpPr>
            <p:cNvPr id="12" name="Google Shape;12;p2"/>
            <p:cNvSpPr/>
            <p:nvPr/>
          </p:nvSpPr>
          <p:spPr>
            <a:xfrm rot="-5400000">
              <a:off x="455" y="-225"/>
              <a:ext cx="5152800" cy="5153700"/>
            </a:xfrm>
            <a:prstGeom prst="diagStripe">
              <a:avLst>
                <a:gd fmla="val 50000" name="adj"/>
              </a:avLst>
            </a:prstGeom>
            <a:solidFill>
              <a:schemeClr val="lt1">
                <a:alpha val="303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rot="-5400000">
              <a:off x="150" y="1145825"/>
              <a:ext cx="3996600" cy="3996900"/>
            </a:xfrm>
            <a:prstGeom prst="diagStripe">
              <a:avLst>
                <a:gd fmla="val 58774" name="adj"/>
              </a:avLst>
            </a:prstGeom>
            <a:solidFill>
              <a:schemeClr val="lt1">
                <a:alpha val="303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rot="-5400000">
              <a:off x="1646" y="-75"/>
              <a:ext cx="2299800" cy="23001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flipH="1">
              <a:off x="652821" y="590035"/>
              <a:ext cx="2300100" cy="2299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 name="Google Shape;16;p2"/>
          <p:cNvSpPr txBox="1"/>
          <p:nvPr>
            <p:ph type="ctrTitle"/>
          </p:nvPr>
        </p:nvSpPr>
        <p:spPr>
          <a:xfrm>
            <a:off x="3537150" y="1578400"/>
            <a:ext cx="5017500" cy="1578900"/>
          </a:xfrm>
          <a:prstGeom prst="rect">
            <a:avLst/>
          </a:prstGeom>
        </p:spPr>
        <p:txBody>
          <a:bodyPr anchorCtr="0" anchor="t" bIns="91425" lIns="91425" spcFirstLastPara="1" rIns="91425" wrap="square" tIns="91425">
            <a:norm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p:txBody>
      </p:sp>
      <p:sp>
        <p:nvSpPr>
          <p:cNvPr id="17" name="Google Shape;17;p2"/>
          <p:cNvSpPr txBox="1"/>
          <p:nvPr>
            <p:ph idx="1" type="subTitle"/>
          </p:nvPr>
        </p:nvSpPr>
        <p:spPr>
          <a:xfrm>
            <a:off x="5083950" y="3924925"/>
            <a:ext cx="3470700" cy="5061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p:txBody>
      </p:sp>
      <p:sp>
        <p:nvSpPr>
          <p:cNvPr id="18" name="Google Shape;18;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9" name="Shape 19"/>
        <p:cNvGrpSpPr/>
        <p:nvPr/>
      </p:nvGrpSpPr>
      <p:grpSpPr>
        <a:xfrm>
          <a:off x="0" y="0"/>
          <a:ext cx="0" cy="0"/>
          <a:chOff x="0" y="0"/>
          <a:chExt cx="0" cy="0"/>
        </a:xfrm>
      </p:grpSpPr>
      <p:grpSp>
        <p:nvGrpSpPr>
          <p:cNvPr id="20" name="Google Shape;20;p3"/>
          <p:cNvGrpSpPr/>
          <p:nvPr/>
        </p:nvGrpSpPr>
        <p:grpSpPr>
          <a:xfrm>
            <a:off x="4406400" y="0"/>
            <a:ext cx="4737600" cy="5143065"/>
            <a:chOff x="4406400" y="0"/>
            <a:chExt cx="4737600" cy="5143065"/>
          </a:xfrm>
        </p:grpSpPr>
        <p:sp>
          <p:nvSpPr>
            <p:cNvPr id="21" name="Google Shape;21;p3"/>
            <p:cNvSpPr/>
            <p:nvPr/>
          </p:nvSpPr>
          <p:spPr>
            <a:xfrm rot="5400000">
              <a:off x="4408200" y="-1800"/>
              <a:ext cx="4734000" cy="4737600"/>
            </a:xfrm>
            <a:prstGeom prst="diagStripe">
              <a:avLst>
                <a:gd fmla="val 49469"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
            <p:cNvSpPr/>
            <p:nvPr/>
          </p:nvSpPr>
          <p:spPr>
            <a:xfrm rot="5400000">
              <a:off x="4841125" y="5700"/>
              <a:ext cx="4298100" cy="4286700"/>
            </a:xfrm>
            <a:prstGeom prst="diagStripe">
              <a:avLst>
                <a:gd fmla="val 0"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
            <p:cNvSpPr/>
            <p:nvPr/>
          </p:nvSpPr>
          <p:spPr>
            <a:xfrm rot="-5400000">
              <a:off x="5618399" y="123646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3"/>
            <p:cNvSpPr/>
            <p:nvPr/>
          </p:nvSpPr>
          <p:spPr>
            <a:xfrm flipH="1">
              <a:off x="5849857" y="144395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3"/>
            <p:cNvSpPr/>
            <p:nvPr/>
          </p:nvSpPr>
          <p:spPr>
            <a:xfrm rot="-5400000">
              <a:off x="5987081" y="24694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3"/>
            <p:cNvSpPr/>
            <p:nvPr/>
          </p:nvSpPr>
          <p:spPr>
            <a:xfrm flipH="1">
              <a:off x="6222115" y="267695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3"/>
            <p:cNvSpPr/>
            <p:nvPr/>
          </p:nvSpPr>
          <p:spPr>
            <a:xfrm rot="-5400000">
              <a:off x="6675341" y="186201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3"/>
            <p:cNvSpPr/>
            <p:nvPr/>
          </p:nvSpPr>
          <p:spPr>
            <a:xfrm flipH="1">
              <a:off x="6908099" y="2069505"/>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3"/>
            <p:cNvSpPr/>
            <p:nvPr/>
          </p:nvSpPr>
          <p:spPr>
            <a:xfrm rot="-5400000">
              <a:off x="6861141" y="247781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3"/>
            <p:cNvSpPr/>
            <p:nvPr/>
          </p:nvSpPr>
          <p:spPr>
            <a:xfrm flipH="1">
              <a:off x="7965266" y="269296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3"/>
            <p:cNvSpPr/>
            <p:nvPr/>
          </p:nvSpPr>
          <p:spPr>
            <a:xfrm flipH="1">
              <a:off x="8145082" y="330875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3"/>
            <p:cNvSpPr/>
            <p:nvPr/>
          </p:nvSpPr>
          <p:spPr>
            <a:xfrm rot="-5400000">
              <a:off x="7047599" y="309501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3"/>
            <p:cNvSpPr/>
            <p:nvPr/>
          </p:nvSpPr>
          <p:spPr>
            <a:xfrm flipH="1">
              <a:off x="7276649" y="3302502"/>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3"/>
            <p:cNvSpPr/>
            <p:nvPr/>
          </p:nvSpPr>
          <p:spPr>
            <a:xfrm rot="-5400000">
              <a:off x="7227414" y="3710807"/>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3"/>
            <p:cNvSpPr/>
            <p:nvPr/>
          </p:nvSpPr>
          <p:spPr>
            <a:xfrm flipH="1">
              <a:off x="7462448" y="3918294"/>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3"/>
            <p:cNvSpPr/>
            <p:nvPr/>
          </p:nvSpPr>
          <p:spPr>
            <a:xfrm rot="-5400000">
              <a:off x="8102491" y="371847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3"/>
            <p:cNvSpPr/>
            <p:nvPr/>
          </p:nvSpPr>
          <p:spPr>
            <a:xfrm flipH="1">
              <a:off x="8334533" y="392596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3"/>
            <p:cNvSpPr/>
            <p:nvPr/>
          </p:nvSpPr>
          <p:spPr>
            <a:xfrm rot="-5400000">
              <a:off x="8288290" y="43342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 name="Google Shape;39;p3"/>
          <p:cNvSpPr txBox="1"/>
          <p:nvPr>
            <p:ph type="title"/>
          </p:nvPr>
        </p:nvSpPr>
        <p:spPr>
          <a:xfrm>
            <a:off x="823850" y="2053000"/>
            <a:ext cx="4587000" cy="1148700"/>
          </a:xfrm>
          <a:prstGeom prst="rect">
            <a:avLst/>
          </a:prstGeom>
        </p:spPr>
        <p:txBody>
          <a:bodyPr anchorCtr="0" anchor="ctr"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40" name="Google Shape;40;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41" name="Shape 41"/>
        <p:cNvGrpSpPr/>
        <p:nvPr/>
      </p:nvGrpSpPr>
      <p:grpSpPr>
        <a:xfrm>
          <a:off x="0" y="0"/>
          <a:ext cx="0" cy="0"/>
          <a:chOff x="0" y="0"/>
          <a:chExt cx="0" cy="0"/>
        </a:xfrm>
      </p:grpSpPr>
      <p:grpSp>
        <p:nvGrpSpPr>
          <p:cNvPr id="42" name="Google Shape;42;p4"/>
          <p:cNvGrpSpPr/>
          <p:nvPr/>
        </p:nvGrpSpPr>
        <p:grpSpPr>
          <a:xfrm>
            <a:off x="0" y="381001"/>
            <a:ext cx="1037850" cy="1016287"/>
            <a:chOff x="0" y="381001"/>
            <a:chExt cx="1037850" cy="1016287"/>
          </a:xfrm>
        </p:grpSpPr>
        <p:sp>
          <p:nvSpPr>
            <p:cNvPr id="43" name="Google Shape;43;p4"/>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4"/>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 name="Google Shape;45;p4"/>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6" name="Google Shape;46;p4"/>
          <p:cNvSpPr txBox="1"/>
          <p:nvPr>
            <p:ph idx="1" type="body"/>
          </p:nvPr>
        </p:nvSpPr>
        <p:spPr>
          <a:xfrm>
            <a:off x="1297500" y="1567550"/>
            <a:ext cx="7038900" cy="29112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47" name="Google Shape;47;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48" name="Shape 48"/>
        <p:cNvGrpSpPr/>
        <p:nvPr/>
      </p:nvGrpSpPr>
      <p:grpSpPr>
        <a:xfrm>
          <a:off x="0" y="0"/>
          <a:ext cx="0" cy="0"/>
          <a:chOff x="0" y="0"/>
          <a:chExt cx="0" cy="0"/>
        </a:xfrm>
      </p:grpSpPr>
      <p:grpSp>
        <p:nvGrpSpPr>
          <p:cNvPr id="49" name="Google Shape;49;p5"/>
          <p:cNvGrpSpPr/>
          <p:nvPr/>
        </p:nvGrpSpPr>
        <p:grpSpPr>
          <a:xfrm>
            <a:off x="0" y="381001"/>
            <a:ext cx="1037850" cy="1016287"/>
            <a:chOff x="0" y="381001"/>
            <a:chExt cx="1037850" cy="1016287"/>
          </a:xfrm>
        </p:grpSpPr>
        <p:sp>
          <p:nvSpPr>
            <p:cNvPr id="50" name="Google Shape;50;p5"/>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5"/>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 name="Google Shape;52;p5"/>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53" name="Google Shape;53;p5"/>
          <p:cNvSpPr txBox="1"/>
          <p:nvPr>
            <p:ph idx="1" type="body"/>
          </p:nvPr>
        </p:nvSpPr>
        <p:spPr>
          <a:xfrm>
            <a:off x="1297500" y="1567550"/>
            <a:ext cx="3403200" cy="29112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4" name="Google Shape;54;p5"/>
          <p:cNvSpPr txBox="1"/>
          <p:nvPr>
            <p:ph idx="2" type="body"/>
          </p:nvPr>
        </p:nvSpPr>
        <p:spPr>
          <a:xfrm>
            <a:off x="4933221" y="1567550"/>
            <a:ext cx="3403200" cy="29112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5" name="Google Shape;55;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6" name="Shape 56"/>
        <p:cNvGrpSpPr/>
        <p:nvPr/>
      </p:nvGrpSpPr>
      <p:grpSpPr>
        <a:xfrm>
          <a:off x="0" y="0"/>
          <a:ext cx="0" cy="0"/>
          <a:chOff x="0" y="0"/>
          <a:chExt cx="0" cy="0"/>
        </a:xfrm>
      </p:grpSpPr>
      <p:grpSp>
        <p:nvGrpSpPr>
          <p:cNvPr id="57" name="Google Shape;57;p6"/>
          <p:cNvGrpSpPr/>
          <p:nvPr/>
        </p:nvGrpSpPr>
        <p:grpSpPr>
          <a:xfrm>
            <a:off x="0" y="381001"/>
            <a:ext cx="1037850" cy="1016287"/>
            <a:chOff x="0" y="381001"/>
            <a:chExt cx="1037850" cy="1016287"/>
          </a:xfrm>
        </p:grpSpPr>
        <p:sp>
          <p:nvSpPr>
            <p:cNvPr id="58" name="Google Shape;58;p6"/>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6"/>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0" name="Google Shape;60;p6"/>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1" name="Google Shape;61;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62" name="Shape 62"/>
        <p:cNvGrpSpPr/>
        <p:nvPr/>
      </p:nvGrpSpPr>
      <p:grpSpPr>
        <a:xfrm>
          <a:off x="0" y="0"/>
          <a:ext cx="0" cy="0"/>
          <a:chOff x="0" y="0"/>
          <a:chExt cx="0" cy="0"/>
        </a:xfrm>
      </p:grpSpPr>
      <p:grpSp>
        <p:nvGrpSpPr>
          <p:cNvPr id="63" name="Google Shape;63;p7"/>
          <p:cNvGrpSpPr/>
          <p:nvPr/>
        </p:nvGrpSpPr>
        <p:grpSpPr>
          <a:xfrm>
            <a:off x="0" y="381001"/>
            <a:ext cx="1037850" cy="1016287"/>
            <a:chOff x="0" y="381001"/>
            <a:chExt cx="1037850" cy="1016287"/>
          </a:xfrm>
        </p:grpSpPr>
        <p:sp>
          <p:nvSpPr>
            <p:cNvPr id="64" name="Google Shape;64;p7"/>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7"/>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6" name="Google Shape;66;p7"/>
          <p:cNvSpPr txBox="1"/>
          <p:nvPr>
            <p:ph type="title"/>
          </p:nvPr>
        </p:nvSpPr>
        <p:spPr>
          <a:xfrm>
            <a:off x="1297500" y="393750"/>
            <a:ext cx="3798900" cy="1493100"/>
          </a:xfrm>
          <a:prstGeom prst="rect">
            <a:avLst/>
          </a:prstGeom>
        </p:spPr>
        <p:txBody>
          <a:bodyPr anchorCtr="0" anchor="t"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7" name="Google Shape;67;p7"/>
          <p:cNvSpPr txBox="1"/>
          <p:nvPr>
            <p:ph idx="1" type="body"/>
          </p:nvPr>
        </p:nvSpPr>
        <p:spPr>
          <a:xfrm>
            <a:off x="1297500" y="1972550"/>
            <a:ext cx="3798900" cy="24159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8" name="Google Shape;68;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69" name="Shape 69"/>
        <p:cNvGrpSpPr/>
        <p:nvPr/>
      </p:nvGrpSpPr>
      <p:grpSpPr>
        <a:xfrm>
          <a:off x="0" y="0"/>
          <a:ext cx="0" cy="0"/>
          <a:chOff x="0" y="0"/>
          <a:chExt cx="0" cy="0"/>
        </a:xfrm>
      </p:grpSpPr>
      <p:grpSp>
        <p:nvGrpSpPr>
          <p:cNvPr id="70" name="Google Shape;70;p8"/>
          <p:cNvGrpSpPr/>
          <p:nvPr/>
        </p:nvGrpSpPr>
        <p:grpSpPr>
          <a:xfrm>
            <a:off x="4406400" y="0"/>
            <a:ext cx="4737600" cy="5143500"/>
            <a:chOff x="4406400" y="0"/>
            <a:chExt cx="4737600" cy="5143500"/>
          </a:xfrm>
        </p:grpSpPr>
        <p:sp>
          <p:nvSpPr>
            <p:cNvPr id="71" name="Google Shape;71;p8"/>
            <p:cNvSpPr/>
            <p:nvPr/>
          </p:nvSpPr>
          <p:spPr>
            <a:xfrm rot="5400000">
              <a:off x="4407900" y="-1500"/>
              <a:ext cx="4734600" cy="4737600"/>
            </a:xfrm>
            <a:prstGeom prst="diagStripe">
              <a:avLst>
                <a:gd fmla="val 49469"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8"/>
            <p:cNvSpPr/>
            <p:nvPr/>
          </p:nvSpPr>
          <p:spPr>
            <a:xfrm rot="5400000">
              <a:off x="4840825" y="6000"/>
              <a:ext cx="4298700" cy="4286700"/>
            </a:xfrm>
            <a:prstGeom prst="diagStripe">
              <a:avLst>
                <a:gd fmla="val 0"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8"/>
            <p:cNvSpPr/>
            <p:nvPr/>
          </p:nvSpPr>
          <p:spPr>
            <a:xfrm rot="-5400000">
              <a:off x="5618399" y="1236641"/>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8"/>
            <p:cNvSpPr/>
            <p:nvPr/>
          </p:nvSpPr>
          <p:spPr>
            <a:xfrm flipH="1">
              <a:off x="5849857" y="144407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8"/>
            <p:cNvSpPr/>
            <p:nvPr/>
          </p:nvSpPr>
          <p:spPr>
            <a:xfrm rot="-5400000">
              <a:off x="5987081" y="246974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8"/>
            <p:cNvSpPr/>
            <p:nvPr/>
          </p:nvSpPr>
          <p:spPr>
            <a:xfrm flipH="1">
              <a:off x="6222115" y="2677179"/>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8"/>
            <p:cNvSpPr/>
            <p:nvPr/>
          </p:nvSpPr>
          <p:spPr>
            <a:xfrm rot="-5400000">
              <a:off x="6675341" y="1862244"/>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8"/>
            <p:cNvSpPr/>
            <p:nvPr/>
          </p:nvSpPr>
          <p:spPr>
            <a:xfrm flipH="1">
              <a:off x="6908099" y="2069680"/>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rot="-5400000">
              <a:off x="6861141" y="247808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8"/>
            <p:cNvSpPr/>
            <p:nvPr/>
          </p:nvSpPr>
          <p:spPr>
            <a:xfrm flipH="1">
              <a:off x="7965266" y="2693191"/>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8"/>
            <p:cNvSpPr/>
            <p:nvPr/>
          </p:nvSpPr>
          <p:spPr>
            <a:xfrm flipH="1">
              <a:off x="8145082" y="330903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8"/>
            <p:cNvSpPr/>
            <p:nvPr/>
          </p:nvSpPr>
          <p:spPr>
            <a:xfrm rot="-5400000">
              <a:off x="7047599" y="309534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flipH="1">
              <a:off x="7276649" y="3302781"/>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8"/>
            <p:cNvSpPr/>
            <p:nvPr/>
          </p:nvSpPr>
          <p:spPr>
            <a:xfrm rot="-5400000">
              <a:off x="7227414" y="3711189"/>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8"/>
            <p:cNvSpPr/>
            <p:nvPr/>
          </p:nvSpPr>
          <p:spPr>
            <a:xfrm flipH="1">
              <a:off x="7462448" y="391862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8"/>
            <p:cNvSpPr/>
            <p:nvPr/>
          </p:nvSpPr>
          <p:spPr>
            <a:xfrm rot="-5400000">
              <a:off x="8102491" y="371885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
            <p:cNvSpPr/>
            <p:nvPr/>
          </p:nvSpPr>
          <p:spPr>
            <a:xfrm flipH="1">
              <a:off x="8334533" y="3926292"/>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8"/>
            <p:cNvSpPr/>
            <p:nvPr/>
          </p:nvSpPr>
          <p:spPr>
            <a:xfrm rot="-5400000">
              <a:off x="8288290" y="433470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9" name="Google Shape;89;p8"/>
          <p:cNvSpPr txBox="1"/>
          <p:nvPr>
            <p:ph type="title"/>
          </p:nvPr>
        </p:nvSpPr>
        <p:spPr>
          <a:xfrm>
            <a:off x="823850" y="866775"/>
            <a:ext cx="4587000" cy="3521100"/>
          </a:xfrm>
          <a:prstGeom prst="rect">
            <a:avLst/>
          </a:prstGeom>
        </p:spPr>
        <p:txBody>
          <a:bodyPr anchorCtr="0" anchor="ctr"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90" name="Google Shape;90;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91" name="Shape 91"/>
        <p:cNvGrpSpPr/>
        <p:nvPr/>
      </p:nvGrpSpPr>
      <p:grpSpPr>
        <a:xfrm>
          <a:off x="0" y="0"/>
          <a:ext cx="0" cy="0"/>
          <a:chOff x="0" y="0"/>
          <a:chExt cx="0" cy="0"/>
        </a:xfrm>
      </p:grpSpPr>
      <p:grpSp>
        <p:nvGrpSpPr>
          <p:cNvPr id="92" name="Google Shape;92;p9"/>
          <p:cNvGrpSpPr/>
          <p:nvPr/>
        </p:nvGrpSpPr>
        <p:grpSpPr>
          <a:xfrm>
            <a:off x="0" y="381001"/>
            <a:ext cx="1037850" cy="1016287"/>
            <a:chOff x="0" y="381001"/>
            <a:chExt cx="1037850" cy="1016287"/>
          </a:xfrm>
        </p:grpSpPr>
        <p:sp>
          <p:nvSpPr>
            <p:cNvPr id="93" name="Google Shape;93;p9"/>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9"/>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5" name="Google Shape;95;p9"/>
          <p:cNvSpPr txBox="1"/>
          <p:nvPr>
            <p:ph type="title"/>
          </p:nvPr>
        </p:nvSpPr>
        <p:spPr>
          <a:xfrm>
            <a:off x="1297500" y="1658325"/>
            <a:ext cx="3036300" cy="1751700"/>
          </a:xfrm>
          <a:prstGeom prst="rect">
            <a:avLst/>
          </a:prstGeom>
        </p:spPr>
        <p:txBody>
          <a:bodyPr anchorCtr="0" anchor="t"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96" name="Google Shape;96;p9"/>
          <p:cNvSpPr txBox="1"/>
          <p:nvPr>
            <p:ph idx="1" type="subTitle"/>
          </p:nvPr>
        </p:nvSpPr>
        <p:spPr>
          <a:xfrm>
            <a:off x="1297500" y="3538000"/>
            <a:ext cx="3036300" cy="5061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p:txBody>
      </p:sp>
      <p:sp>
        <p:nvSpPr>
          <p:cNvPr id="97" name="Google Shape;97;p9"/>
          <p:cNvSpPr txBox="1"/>
          <p:nvPr>
            <p:ph idx="2" type="body"/>
          </p:nvPr>
        </p:nvSpPr>
        <p:spPr>
          <a:xfrm>
            <a:off x="4648200" y="1696600"/>
            <a:ext cx="3676800" cy="2347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98" name="Google Shape;98;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99" name="Shape 99"/>
        <p:cNvGrpSpPr/>
        <p:nvPr/>
      </p:nvGrpSpPr>
      <p:grpSpPr>
        <a:xfrm>
          <a:off x="0" y="0"/>
          <a:ext cx="0" cy="0"/>
          <a:chOff x="0" y="0"/>
          <a:chExt cx="0" cy="0"/>
        </a:xfrm>
      </p:grpSpPr>
      <p:grpSp>
        <p:nvGrpSpPr>
          <p:cNvPr id="100" name="Google Shape;100;p10"/>
          <p:cNvGrpSpPr/>
          <p:nvPr/>
        </p:nvGrpSpPr>
        <p:grpSpPr>
          <a:xfrm>
            <a:off x="0" y="4128572"/>
            <a:ext cx="698925" cy="684657"/>
            <a:chOff x="0" y="3785672"/>
            <a:chExt cx="698925" cy="684657"/>
          </a:xfrm>
        </p:grpSpPr>
        <p:sp>
          <p:nvSpPr>
            <p:cNvPr id="101" name="Google Shape;101;p10"/>
            <p:cNvSpPr/>
            <p:nvPr/>
          </p:nvSpPr>
          <p:spPr>
            <a:xfrm rot="-5400000">
              <a:off x="0" y="3785672"/>
              <a:ext cx="544800" cy="544800"/>
            </a:xfrm>
            <a:prstGeom prst="diagStripe">
              <a:avLst>
                <a:gd fmla="val 50000" name="adj"/>
              </a:avLst>
            </a:prstGeom>
            <a:solidFill>
              <a:schemeClr val="lt1">
                <a:alpha val="96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0"/>
            <p:cNvSpPr/>
            <p:nvPr/>
          </p:nvSpPr>
          <p:spPr>
            <a:xfrm flipH="1">
              <a:off x="154125" y="3925529"/>
              <a:ext cx="544800" cy="544800"/>
            </a:xfrm>
            <a:prstGeom prst="diagStripe">
              <a:avLst>
                <a:gd fmla="val 50000" name="adj"/>
              </a:avLst>
            </a:prstGeom>
            <a:solidFill>
              <a:schemeClr val="lt1">
                <a:alpha val="96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3" name="Google Shape;103;p10"/>
          <p:cNvSpPr txBox="1"/>
          <p:nvPr>
            <p:ph idx="1" type="body"/>
          </p:nvPr>
        </p:nvSpPr>
        <p:spPr>
          <a:xfrm>
            <a:off x="812725" y="4305375"/>
            <a:ext cx="6936000" cy="523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104" name="Google Shape;104;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05" name="Shape 105"/>
        <p:cNvGrpSpPr/>
        <p:nvPr/>
      </p:nvGrpSpPr>
      <p:grpSpPr>
        <a:xfrm>
          <a:off x="0" y="0"/>
          <a:ext cx="0" cy="0"/>
          <a:chOff x="0" y="0"/>
          <a:chExt cx="0" cy="0"/>
        </a:xfrm>
      </p:grpSpPr>
      <p:grpSp>
        <p:nvGrpSpPr>
          <p:cNvPr id="106" name="Google Shape;106;p11"/>
          <p:cNvGrpSpPr/>
          <p:nvPr/>
        </p:nvGrpSpPr>
        <p:grpSpPr>
          <a:xfrm>
            <a:off x="4406400" y="0"/>
            <a:ext cx="4737600" cy="5143065"/>
            <a:chOff x="4406400" y="0"/>
            <a:chExt cx="4737600" cy="5143065"/>
          </a:xfrm>
        </p:grpSpPr>
        <p:sp>
          <p:nvSpPr>
            <p:cNvPr id="107" name="Google Shape;107;p11"/>
            <p:cNvSpPr/>
            <p:nvPr/>
          </p:nvSpPr>
          <p:spPr>
            <a:xfrm rot="5400000">
              <a:off x="4408200" y="-1800"/>
              <a:ext cx="4734000" cy="4737600"/>
            </a:xfrm>
            <a:prstGeom prst="diagStripe">
              <a:avLst>
                <a:gd fmla="val 49469"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1"/>
            <p:cNvSpPr/>
            <p:nvPr/>
          </p:nvSpPr>
          <p:spPr>
            <a:xfrm rot="5400000">
              <a:off x="4841125" y="5700"/>
              <a:ext cx="4298100" cy="4286700"/>
            </a:xfrm>
            <a:prstGeom prst="diagStripe">
              <a:avLst>
                <a:gd fmla="val 0"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1"/>
            <p:cNvSpPr/>
            <p:nvPr/>
          </p:nvSpPr>
          <p:spPr>
            <a:xfrm rot="-5400000">
              <a:off x="5618399" y="123646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1"/>
            <p:cNvSpPr/>
            <p:nvPr/>
          </p:nvSpPr>
          <p:spPr>
            <a:xfrm flipH="1">
              <a:off x="5849857" y="144395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1"/>
            <p:cNvSpPr/>
            <p:nvPr/>
          </p:nvSpPr>
          <p:spPr>
            <a:xfrm rot="-5400000">
              <a:off x="5987081" y="24694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1"/>
            <p:cNvSpPr/>
            <p:nvPr/>
          </p:nvSpPr>
          <p:spPr>
            <a:xfrm flipH="1">
              <a:off x="6222115" y="267695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1"/>
            <p:cNvSpPr/>
            <p:nvPr/>
          </p:nvSpPr>
          <p:spPr>
            <a:xfrm rot="-5400000">
              <a:off x="6675341" y="186201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1"/>
            <p:cNvSpPr/>
            <p:nvPr/>
          </p:nvSpPr>
          <p:spPr>
            <a:xfrm flipH="1">
              <a:off x="6908099" y="2069505"/>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1"/>
            <p:cNvSpPr/>
            <p:nvPr/>
          </p:nvSpPr>
          <p:spPr>
            <a:xfrm rot="-5400000">
              <a:off x="6861141" y="247781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1"/>
            <p:cNvSpPr/>
            <p:nvPr/>
          </p:nvSpPr>
          <p:spPr>
            <a:xfrm flipH="1">
              <a:off x="7965266" y="269296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1"/>
            <p:cNvSpPr/>
            <p:nvPr/>
          </p:nvSpPr>
          <p:spPr>
            <a:xfrm flipH="1">
              <a:off x="8145082" y="330875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1"/>
            <p:cNvSpPr/>
            <p:nvPr/>
          </p:nvSpPr>
          <p:spPr>
            <a:xfrm rot="-5400000">
              <a:off x="7047599" y="309501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1"/>
            <p:cNvSpPr/>
            <p:nvPr/>
          </p:nvSpPr>
          <p:spPr>
            <a:xfrm flipH="1">
              <a:off x="7276649" y="3302502"/>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1"/>
            <p:cNvSpPr/>
            <p:nvPr/>
          </p:nvSpPr>
          <p:spPr>
            <a:xfrm rot="-5400000">
              <a:off x="7227414" y="3710807"/>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1"/>
            <p:cNvSpPr/>
            <p:nvPr/>
          </p:nvSpPr>
          <p:spPr>
            <a:xfrm flipH="1">
              <a:off x="7462448" y="3918294"/>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1"/>
            <p:cNvSpPr/>
            <p:nvPr/>
          </p:nvSpPr>
          <p:spPr>
            <a:xfrm rot="-5400000">
              <a:off x="8102491" y="371847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1"/>
            <p:cNvSpPr/>
            <p:nvPr/>
          </p:nvSpPr>
          <p:spPr>
            <a:xfrm flipH="1">
              <a:off x="8334533" y="392596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1"/>
            <p:cNvSpPr/>
            <p:nvPr/>
          </p:nvSpPr>
          <p:spPr>
            <a:xfrm rot="-5400000">
              <a:off x="8288290" y="43342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5" name="Google Shape;125;p11"/>
          <p:cNvSpPr txBox="1"/>
          <p:nvPr>
            <p:ph hasCustomPrompt="1" type="title"/>
          </p:nvPr>
        </p:nvSpPr>
        <p:spPr>
          <a:xfrm>
            <a:off x="823850" y="1284675"/>
            <a:ext cx="4776000" cy="1300800"/>
          </a:xfrm>
          <a:prstGeom prst="rect">
            <a:avLst/>
          </a:prstGeom>
        </p:spPr>
        <p:txBody>
          <a:bodyPr anchorCtr="0" anchor="t" bIns="91425" lIns="91425" spcFirstLastPara="1" rIns="91425" wrap="square" tIns="91425">
            <a:normAutofit/>
          </a:bodyPr>
          <a:lstStyle>
            <a:lvl1pPr lvl="0">
              <a:spcBef>
                <a:spcPts val="0"/>
              </a:spcBef>
              <a:spcAft>
                <a:spcPts val="0"/>
              </a:spcAft>
              <a:buSzPts val="8000"/>
              <a:buNone/>
              <a:defRPr sz="8000"/>
            </a:lvl1pPr>
            <a:lvl2pPr lvl="1">
              <a:spcBef>
                <a:spcPts val="0"/>
              </a:spcBef>
              <a:spcAft>
                <a:spcPts val="0"/>
              </a:spcAft>
              <a:buSzPts val="8000"/>
              <a:buNone/>
              <a:defRPr sz="8000"/>
            </a:lvl2pPr>
            <a:lvl3pPr lvl="2">
              <a:spcBef>
                <a:spcPts val="0"/>
              </a:spcBef>
              <a:spcAft>
                <a:spcPts val="0"/>
              </a:spcAft>
              <a:buSzPts val="8000"/>
              <a:buNone/>
              <a:defRPr sz="8000"/>
            </a:lvl3pPr>
            <a:lvl4pPr lvl="3">
              <a:spcBef>
                <a:spcPts val="0"/>
              </a:spcBef>
              <a:spcAft>
                <a:spcPts val="0"/>
              </a:spcAft>
              <a:buSzPts val="8000"/>
              <a:buNone/>
              <a:defRPr sz="8000"/>
            </a:lvl4pPr>
            <a:lvl5pPr lvl="4">
              <a:spcBef>
                <a:spcPts val="0"/>
              </a:spcBef>
              <a:spcAft>
                <a:spcPts val="0"/>
              </a:spcAft>
              <a:buSzPts val="8000"/>
              <a:buNone/>
              <a:defRPr sz="8000"/>
            </a:lvl5pPr>
            <a:lvl6pPr lvl="5">
              <a:spcBef>
                <a:spcPts val="0"/>
              </a:spcBef>
              <a:spcAft>
                <a:spcPts val="0"/>
              </a:spcAft>
              <a:buSzPts val="8000"/>
              <a:buNone/>
              <a:defRPr sz="8000"/>
            </a:lvl6pPr>
            <a:lvl7pPr lvl="6">
              <a:spcBef>
                <a:spcPts val="0"/>
              </a:spcBef>
              <a:spcAft>
                <a:spcPts val="0"/>
              </a:spcAft>
              <a:buSzPts val="8000"/>
              <a:buNone/>
              <a:defRPr sz="8000"/>
            </a:lvl7pPr>
            <a:lvl8pPr lvl="7">
              <a:spcBef>
                <a:spcPts val="0"/>
              </a:spcBef>
              <a:spcAft>
                <a:spcPts val="0"/>
              </a:spcAft>
              <a:buSzPts val="8000"/>
              <a:buNone/>
              <a:defRPr sz="8000"/>
            </a:lvl8pPr>
            <a:lvl9pPr lvl="8">
              <a:spcBef>
                <a:spcPts val="0"/>
              </a:spcBef>
              <a:spcAft>
                <a:spcPts val="0"/>
              </a:spcAft>
              <a:buSzPts val="8000"/>
              <a:buNone/>
              <a:defRPr sz="8000"/>
            </a:lvl9pPr>
          </a:lstStyle>
          <a:p>
            <a:r>
              <a:t>xx%</a:t>
            </a:r>
          </a:p>
        </p:txBody>
      </p:sp>
      <p:sp>
        <p:nvSpPr>
          <p:cNvPr id="126" name="Google Shape;126;p11"/>
          <p:cNvSpPr txBox="1"/>
          <p:nvPr>
            <p:ph idx="1" type="body"/>
          </p:nvPr>
        </p:nvSpPr>
        <p:spPr>
          <a:xfrm>
            <a:off x="823850" y="2643124"/>
            <a:ext cx="4776000" cy="12189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27" name="Google Shape;12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8" name="Shape 128"/>
        <p:cNvGrpSpPr/>
        <p:nvPr/>
      </p:nvGrpSpPr>
      <p:grpSpPr>
        <a:xfrm>
          <a:off x="0" y="0"/>
          <a:ext cx="0" cy="0"/>
          <a:chOff x="0" y="0"/>
          <a:chExt cx="0" cy="0"/>
        </a:xfrm>
      </p:grpSpPr>
      <p:sp>
        <p:nvSpPr>
          <p:cNvPr id="129" name="Google Shape;12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focus">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1pPr>
            <a:lvl2pPr lvl="1">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2pPr>
            <a:lvl3pPr lvl="2">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3pPr>
            <a:lvl4pPr lvl="3">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4pPr>
            <a:lvl5pPr lvl="4">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5pPr>
            <a:lvl6pPr lvl="5">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6pPr>
            <a:lvl7pPr lvl="6">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7pPr>
            <a:lvl8pPr lvl="7">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8pPr>
            <a:lvl9pPr lvl="8">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lt1"/>
              </a:buClr>
              <a:buSzPts val="1300"/>
              <a:buFont typeface="Lato"/>
              <a:buChar char="●"/>
              <a:defRPr sz="1300">
                <a:solidFill>
                  <a:schemeClr val="lt1"/>
                </a:solidFill>
                <a:latin typeface="Lato"/>
                <a:ea typeface="Lato"/>
                <a:cs typeface="Lato"/>
                <a:sym typeface="Lato"/>
              </a:defRPr>
            </a:lvl1pPr>
            <a:lvl2pPr indent="-298450" lvl="1" marL="9144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2pPr>
            <a:lvl3pPr indent="-298450" lvl="2" marL="13716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3pPr>
            <a:lvl4pPr indent="-298450" lvl="3" marL="18288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4pPr>
            <a:lvl5pPr indent="-298450" lvl="4" marL="22860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5pPr>
            <a:lvl6pPr indent="-298450" lvl="5" marL="27432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6pPr>
            <a:lvl7pPr indent="-298450" lvl="6" marL="32004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7pPr>
            <a:lvl8pPr indent="-298450" lvl="7" marL="36576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8pPr>
            <a:lvl9pPr indent="-298450" lvl="8" marL="411480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lt1"/>
                </a:solidFill>
                <a:latin typeface="Lato"/>
                <a:ea typeface="Lato"/>
                <a:cs typeface="Lato"/>
                <a:sym typeface="Lato"/>
              </a:defRPr>
            </a:lvl1pPr>
            <a:lvl2pPr lvl="1" algn="r">
              <a:buNone/>
              <a:defRPr sz="1000">
                <a:solidFill>
                  <a:schemeClr val="lt1"/>
                </a:solidFill>
                <a:latin typeface="Lato"/>
                <a:ea typeface="Lato"/>
                <a:cs typeface="Lato"/>
                <a:sym typeface="Lato"/>
              </a:defRPr>
            </a:lvl2pPr>
            <a:lvl3pPr lvl="2" algn="r">
              <a:buNone/>
              <a:defRPr sz="1000">
                <a:solidFill>
                  <a:schemeClr val="lt1"/>
                </a:solidFill>
                <a:latin typeface="Lato"/>
                <a:ea typeface="Lato"/>
                <a:cs typeface="Lato"/>
                <a:sym typeface="Lato"/>
              </a:defRPr>
            </a:lvl3pPr>
            <a:lvl4pPr lvl="3" algn="r">
              <a:buNone/>
              <a:defRPr sz="1000">
                <a:solidFill>
                  <a:schemeClr val="lt1"/>
                </a:solidFill>
                <a:latin typeface="Lato"/>
                <a:ea typeface="Lato"/>
                <a:cs typeface="Lato"/>
                <a:sym typeface="Lato"/>
              </a:defRPr>
            </a:lvl4pPr>
            <a:lvl5pPr lvl="4" algn="r">
              <a:buNone/>
              <a:defRPr sz="1000">
                <a:solidFill>
                  <a:schemeClr val="lt1"/>
                </a:solidFill>
                <a:latin typeface="Lato"/>
                <a:ea typeface="Lato"/>
                <a:cs typeface="Lato"/>
                <a:sym typeface="Lato"/>
              </a:defRPr>
            </a:lvl5pPr>
            <a:lvl6pPr lvl="5" algn="r">
              <a:buNone/>
              <a:defRPr sz="1000">
                <a:solidFill>
                  <a:schemeClr val="lt1"/>
                </a:solidFill>
                <a:latin typeface="Lato"/>
                <a:ea typeface="Lato"/>
                <a:cs typeface="Lato"/>
                <a:sym typeface="Lato"/>
              </a:defRPr>
            </a:lvl6pPr>
            <a:lvl7pPr lvl="6" algn="r">
              <a:buNone/>
              <a:defRPr sz="1000">
                <a:solidFill>
                  <a:schemeClr val="lt1"/>
                </a:solidFill>
                <a:latin typeface="Lato"/>
                <a:ea typeface="Lato"/>
                <a:cs typeface="Lato"/>
                <a:sym typeface="Lato"/>
              </a:defRPr>
            </a:lvl7pPr>
            <a:lvl8pPr lvl="7" algn="r">
              <a:buNone/>
              <a:defRPr sz="1000">
                <a:solidFill>
                  <a:schemeClr val="lt1"/>
                </a:solidFill>
                <a:latin typeface="Lato"/>
                <a:ea typeface="Lato"/>
                <a:cs typeface="Lato"/>
                <a:sym typeface="Lato"/>
              </a:defRPr>
            </a:lvl8pPr>
            <a:lvl9pPr lvl="8" algn="r">
              <a:buNone/>
              <a:defRPr sz="1000">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slide" Target="/ppt/slides/slide3.xml"/><Relationship Id="rId4" Type="http://schemas.openxmlformats.org/officeDocument/2006/relationships/slide" Target="/ppt/slides/slide6.xml"/><Relationship Id="rId10" Type="http://schemas.openxmlformats.org/officeDocument/2006/relationships/slide" Target="/ppt/slides/slide16.xml"/><Relationship Id="rId9" Type="http://schemas.openxmlformats.org/officeDocument/2006/relationships/slide" Target="/ppt/slides/slide15.xml"/><Relationship Id="rId5" Type="http://schemas.openxmlformats.org/officeDocument/2006/relationships/slide" Target="/ppt/slides/slide7.xml"/><Relationship Id="rId6" Type="http://schemas.openxmlformats.org/officeDocument/2006/relationships/slide" Target="/ppt/slides/slide12.xml"/><Relationship Id="rId7" Type="http://schemas.openxmlformats.org/officeDocument/2006/relationships/slide" Target="/ppt/slides/slide13.xml"/><Relationship Id="rId8" Type="http://schemas.openxmlformats.org/officeDocument/2006/relationships/slide" Target="/ppt/slides/slide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www.kent.gov.uk/education-and-children/schools/school-places/admissions-criteria" TargetMode="External"/><Relationship Id="rId4" Type="http://schemas.openxmlformats.org/officeDocument/2006/relationships/hyperlink" Target="https://webapps.kent.gov.uk/KCC.SchoolSearch.Web.Sites.Public/Default.aspx"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s://www.kent.gov.uk/education-and-children/special-educational-needs/what-to-do-if-you-think-your-child-has-send/talking-to-school-nursery-or-college-about-sen"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15.png"/><Relationship Id="rId5"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8.png"/><Relationship Id="rId4" Type="http://schemas.openxmlformats.org/officeDocument/2006/relationships/image" Target="../media/image17.png"/><Relationship Id="rId5" Type="http://schemas.openxmlformats.org/officeDocument/2006/relationships/image" Target="../media/image14.png"/><Relationship Id="rId6" Type="http://schemas.openxmlformats.org/officeDocument/2006/relationships/image" Target="../media/image11.png"/><Relationship Id="rId7"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5.png"/><Relationship Id="rId5"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16.png"/><Relationship Id="rId5" Type="http://schemas.openxmlformats.org/officeDocument/2006/relationships/image" Target="../media/image3.png"/><Relationship Id="rId6" Type="http://schemas.openxmlformats.org/officeDocument/2006/relationships/image" Target="../media/image6.png"/><Relationship Id="rId7"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hyperlink" Target="https://www.kent.gov.uk/education-and-children/schools/school-places/kent-test#tab-1"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hyperlink" Target="https://www.kent.gov.uk/__data/assets/pdf_file/0014/14513/Kent-Test-familiarisation-booklet.pdf" TargetMode="External"/><Relationship Id="rId4" Type="http://schemas.openxmlformats.org/officeDocument/2006/relationships/hyperlink" Target="https://11plus.gl-assessment.co.uk/free-materials/" TargetMode="External"/><Relationship Id="rId5" Type="http://schemas.openxmlformats.org/officeDocument/2006/relationships/hyperlink" Target="https://www.elevenplusexams.co.uk/advice/english/reading-list"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13"/>
          <p:cNvSpPr txBox="1"/>
          <p:nvPr>
            <p:ph type="ctrTitle"/>
          </p:nvPr>
        </p:nvSpPr>
        <p:spPr>
          <a:xfrm>
            <a:off x="3537150" y="1578400"/>
            <a:ext cx="5017500" cy="1864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2022 </a:t>
            </a:r>
            <a:endParaRPr/>
          </a:p>
          <a:p>
            <a:pPr indent="0" lvl="0" marL="0" rtl="0" algn="l">
              <a:spcBef>
                <a:spcPts val="0"/>
              </a:spcBef>
              <a:spcAft>
                <a:spcPts val="0"/>
              </a:spcAft>
              <a:buNone/>
            </a:pPr>
            <a:r>
              <a:rPr lang="en-GB"/>
              <a:t>Kent Test </a:t>
            </a:r>
            <a:endParaRPr/>
          </a:p>
          <a:p>
            <a:pPr indent="0" lvl="0" marL="0" rtl="0" algn="l">
              <a:spcBef>
                <a:spcPts val="0"/>
              </a:spcBef>
              <a:spcAft>
                <a:spcPts val="0"/>
              </a:spcAft>
              <a:buNone/>
            </a:pPr>
            <a:r>
              <a:rPr lang="en-GB"/>
              <a:t>Parent Workshop</a:t>
            </a:r>
            <a:endParaRPr/>
          </a:p>
        </p:txBody>
      </p:sp>
      <p:sp>
        <p:nvSpPr>
          <p:cNvPr id="135" name="Google Shape;135;p13"/>
          <p:cNvSpPr txBox="1"/>
          <p:nvPr>
            <p:ph idx="1" type="subTitle"/>
          </p:nvPr>
        </p:nvSpPr>
        <p:spPr>
          <a:xfrm>
            <a:off x="5083950" y="3924925"/>
            <a:ext cx="3470700" cy="506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10th June 2022</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14"/>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Overview</a:t>
            </a:r>
            <a:endParaRPr/>
          </a:p>
        </p:txBody>
      </p:sp>
      <p:sp>
        <p:nvSpPr>
          <p:cNvPr id="141" name="Google Shape;141;p14"/>
          <p:cNvSpPr txBox="1"/>
          <p:nvPr>
            <p:ph idx="1" type="body"/>
          </p:nvPr>
        </p:nvSpPr>
        <p:spPr>
          <a:xfrm>
            <a:off x="1297500" y="1567550"/>
            <a:ext cx="7038900" cy="2911200"/>
          </a:xfrm>
          <a:prstGeom prst="rect">
            <a:avLst/>
          </a:prstGeom>
        </p:spPr>
        <p:txBody>
          <a:bodyPr anchorCtr="0" anchor="t" bIns="91425" lIns="91425" spcFirstLastPara="1" rIns="91425" wrap="square" tIns="91425">
            <a:normAutofit/>
          </a:bodyPr>
          <a:lstStyle/>
          <a:p>
            <a:pPr indent="-311150" lvl="0" marL="457200" rtl="0" algn="l">
              <a:spcBef>
                <a:spcPts val="0"/>
              </a:spcBef>
              <a:spcAft>
                <a:spcPts val="0"/>
              </a:spcAft>
              <a:buSzPts val="1300"/>
              <a:buAutoNum type="arabicPeriod"/>
            </a:pPr>
            <a:r>
              <a:rPr lang="en-GB" u="sng">
                <a:solidFill>
                  <a:schemeClr val="hlink"/>
                </a:solidFill>
                <a:hlinkClick action="ppaction://hlinksldjump" r:id="rId3"/>
              </a:rPr>
              <a:t>What is the Kent Test?</a:t>
            </a:r>
            <a:endParaRPr/>
          </a:p>
          <a:p>
            <a:pPr indent="-311150" lvl="0" marL="457200" rtl="0" algn="l">
              <a:spcBef>
                <a:spcPts val="0"/>
              </a:spcBef>
              <a:spcAft>
                <a:spcPts val="0"/>
              </a:spcAft>
              <a:buSzPts val="1300"/>
              <a:buAutoNum type="arabicPeriod"/>
            </a:pPr>
            <a:r>
              <a:rPr lang="en-GB" u="sng">
                <a:solidFill>
                  <a:schemeClr val="hlink"/>
                </a:solidFill>
                <a:hlinkClick action="ppaction://hlinksldjump" r:id="rId4"/>
              </a:rPr>
              <a:t>Papers</a:t>
            </a:r>
            <a:endParaRPr/>
          </a:p>
          <a:p>
            <a:pPr indent="-311150" lvl="0" marL="457200" rtl="0" algn="l">
              <a:spcBef>
                <a:spcPts val="0"/>
              </a:spcBef>
              <a:spcAft>
                <a:spcPts val="0"/>
              </a:spcAft>
              <a:buSzPts val="1300"/>
              <a:buAutoNum type="arabicPeriod"/>
            </a:pPr>
            <a:r>
              <a:rPr lang="en-GB" u="sng">
                <a:solidFill>
                  <a:schemeClr val="hlink"/>
                </a:solidFill>
                <a:hlinkClick action="ppaction://hlinksldjump" r:id="rId5"/>
              </a:rPr>
              <a:t>Examples of questions</a:t>
            </a:r>
            <a:endParaRPr/>
          </a:p>
          <a:p>
            <a:pPr indent="-311150" lvl="0" marL="457200" rtl="0" algn="l">
              <a:spcBef>
                <a:spcPts val="0"/>
              </a:spcBef>
              <a:spcAft>
                <a:spcPts val="0"/>
              </a:spcAft>
              <a:buSzPts val="1300"/>
              <a:buAutoNum type="arabicPeriod"/>
            </a:pPr>
            <a:r>
              <a:rPr lang="en-GB" u="sng">
                <a:solidFill>
                  <a:schemeClr val="hlink"/>
                </a:solidFill>
                <a:hlinkClick action="ppaction://hlinksldjump" r:id="rId6"/>
              </a:rPr>
              <a:t>Example timetable of the day</a:t>
            </a:r>
            <a:endParaRPr/>
          </a:p>
          <a:p>
            <a:pPr indent="-311150" lvl="0" marL="457200" rtl="0" algn="l">
              <a:spcBef>
                <a:spcPts val="0"/>
              </a:spcBef>
              <a:spcAft>
                <a:spcPts val="0"/>
              </a:spcAft>
              <a:buSzPts val="1300"/>
              <a:buAutoNum type="arabicPeriod"/>
            </a:pPr>
            <a:r>
              <a:rPr lang="en-GB" u="sng">
                <a:solidFill>
                  <a:schemeClr val="hlink"/>
                </a:solidFill>
                <a:hlinkClick action="ppaction://hlinksldjump" r:id="rId7"/>
              </a:rPr>
              <a:t>How can I register my child for the Kent Test?</a:t>
            </a:r>
            <a:endParaRPr/>
          </a:p>
          <a:p>
            <a:pPr indent="-311150" lvl="0" marL="457200" rtl="0" algn="l">
              <a:spcBef>
                <a:spcPts val="0"/>
              </a:spcBef>
              <a:spcAft>
                <a:spcPts val="0"/>
              </a:spcAft>
              <a:buSzPts val="1300"/>
              <a:buAutoNum type="arabicPeriod"/>
            </a:pPr>
            <a:r>
              <a:rPr lang="en-GB" u="sng">
                <a:solidFill>
                  <a:schemeClr val="hlink"/>
                </a:solidFill>
                <a:hlinkClick action="ppaction://hlinksldjump" r:id="rId8"/>
              </a:rPr>
              <a:t>Results and appeals</a:t>
            </a:r>
            <a:endParaRPr/>
          </a:p>
          <a:p>
            <a:pPr indent="-311150" lvl="0" marL="457200" rtl="0" algn="l">
              <a:spcBef>
                <a:spcPts val="0"/>
              </a:spcBef>
              <a:spcAft>
                <a:spcPts val="0"/>
              </a:spcAft>
              <a:buSzPts val="1300"/>
              <a:buAutoNum type="arabicPeriod"/>
            </a:pPr>
            <a:r>
              <a:rPr lang="en-GB" u="sng">
                <a:solidFill>
                  <a:schemeClr val="hlink"/>
                </a:solidFill>
                <a:hlinkClick action="ppaction://hlinksldjump" r:id="rId9"/>
              </a:rPr>
              <a:t>How can I support my child at home?</a:t>
            </a:r>
            <a:endParaRPr/>
          </a:p>
          <a:p>
            <a:pPr indent="-311150" lvl="0" marL="457200" rtl="0" algn="l">
              <a:spcBef>
                <a:spcPts val="0"/>
              </a:spcBef>
              <a:spcAft>
                <a:spcPts val="0"/>
              </a:spcAft>
              <a:buSzPts val="1300"/>
              <a:buAutoNum type="arabicPeriod"/>
            </a:pPr>
            <a:r>
              <a:rPr lang="en-GB" u="sng">
                <a:solidFill>
                  <a:schemeClr val="hlink"/>
                </a:solidFill>
                <a:hlinkClick action="ppaction://hlinksldjump" r:id="rId10"/>
              </a:rPr>
              <a:t>Kent admissions contact details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5"/>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What is the Kent Test?</a:t>
            </a:r>
            <a:endParaRPr/>
          </a:p>
        </p:txBody>
      </p:sp>
      <p:sp>
        <p:nvSpPr>
          <p:cNvPr id="147" name="Google Shape;147;p15"/>
          <p:cNvSpPr txBox="1"/>
          <p:nvPr>
            <p:ph idx="1" type="body"/>
          </p:nvPr>
        </p:nvSpPr>
        <p:spPr>
          <a:xfrm>
            <a:off x="1297500" y="1567550"/>
            <a:ext cx="7038900" cy="2911200"/>
          </a:xfrm>
          <a:prstGeom prst="rect">
            <a:avLst/>
          </a:prstGeom>
        </p:spPr>
        <p:txBody>
          <a:bodyPr anchorCtr="0" anchor="t" bIns="91425" lIns="91425" spcFirstLastPara="1" rIns="91425" wrap="square" tIns="91425">
            <a:normAutofit/>
          </a:bodyPr>
          <a:lstStyle/>
          <a:p>
            <a:pPr indent="-311150" lvl="0" marL="457200" rtl="0" algn="l">
              <a:spcBef>
                <a:spcPts val="0"/>
              </a:spcBef>
              <a:spcAft>
                <a:spcPts val="0"/>
              </a:spcAft>
              <a:buSzPts val="1300"/>
              <a:buChar char="●"/>
            </a:pPr>
            <a:r>
              <a:rPr lang="en-GB"/>
              <a:t>The Kent Test is an examination used to assess whether Year 7 grammar school entry is a suitable option for your child. It is used by most, but not all, of the selective and partially </a:t>
            </a:r>
            <a:r>
              <a:rPr lang="en-GB"/>
              <a:t>selective</a:t>
            </a:r>
            <a:r>
              <a:rPr lang="en-GB"/>
              <a:t> grammar schools in the region.</a:t>
            </a:r>
            <a:endParaRPr/>
          </a:p>
          <a:p>
            <a:pPr indent="-311150" lvl="0" marL="457200" rtl="0" algn="l">
              <a:spcBef>
                <a:spcPts val="0"/>
              </a:spcBef>
              <a:spcAft>
                <a:spcPts val="0"/>
              </a:spcAft>
              <a:buSzPts val="1300"/>
              <a:buChar char="●"/>
            </a:pPr>
            <a:r>
              <a:rPr lang="en-GB"/>
              <a:t>Taken at the beginning of September 2022</a:t>
            </a:r>
            <a:endParaRPr/>
          </a:p>
          <a:p>
            <a:pPr indent="-311150" lvl="0" marL="457200" rtl="0" algn="l">
              <a:spcBef>
                <a:spcPts val="0"/>
              </a:spcBef>
              <a:spcAft>
                <a:spcPts val="0"/>
              </a:spcAft>
              <a:buSzPts val="1300"/>
              <a:buChar char="●"/>
            </a:pPr>
            <a:r>
              <a:rPr lang="en-GB"/>
              <a:t>Focus on end of Year 6 and 7  learning objectives in maths</a:t>
            </a:r>
            <a:endParaRPr/>
          </a:p>
          <a:p>
            <a:pPr indent="0" lvl="0" marL="0" rtl="0" algn="l">
              <a:spcBef>
                <a:spcPts val="1200"/>
              </a:spcBef>
              <a:spcAft>
                <a:spcPts val="1200"/>
              </a:spcAft>
              <a:buNone/>
            </a:pPr>
            <a:r>
              <a:t/>
            </a:r>
            <a:endParaRPr sz="12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7"/>
                                        </p:tgtEl>
                                        <p:attrNameLst>
                                          <p:attrName>style.visibility</p:attrName>
                                        </p:attrNameLst>
                                      </p:cBhvr>
                                      <p:to>
                                        <p:strVal val="visible"/>
                                      </p:to>
                                    </p:set>
                                    <p:animEffect filter="fade" transition="in">
                                      <p:cBhvr>
                                        <p:cTn dur="1000"/>
                                        <p:tgtEl>
                                          <p:spTgt spid="1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6"/>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What is the Kent Test?</a:t>
            </a:r>
            <a:endParaRPr/>
          </a:p>
        </p:txBody>
      </p:sp>
      <p:sp>
        <p:nvSpPr>
          <p:cNvPr id="153" name="Google Shape;153;p16"/>
          <p:cNvSpPr txBox="1"/>
          <p:nvPr>
            <p:ph idx="1" type="body"/>
          </p:nvPr>
        </p:nvSpPr>
        <p:spPr>
          <a:xfrm>
            <a:off x="1297500" y="1567550"/>
            <a:ext cx="7038900" cy="2911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GB"/>
              <a:t>Many children will find the test difficult.</a:t>
            </a:r>
            <a:endParaRPr b="1"/>
          </a:p>
          <a:p>
            <a:pPr indent="0" lvl="0" marL="0" rtl="0" algn="l">
              <a:spcBef>
                <a:spcPts val="1200"/>
              </a:spcBef>
              <a:spcAft>
                <a:spcPts val="0"/>
              </a:spcAft>
              <a:buNone/>
            </a:pPr>
            <a:r>
              <a:rPr lang="en-GB"/>
              <a:t>Grammar schools in Kent provide for children in about the top 25% of the ability range. In addition, some of Kent’s grammar schools  - particularly those which are most likely to offer places to children from outside Kent - give priority to those with the highest scores. You may want to discuss your child’s academic achievement with their primary school before you decide whether to register them for the Kent Test.</a:t>
            </a:r>
            <a:endParaRPr/>
          </a:p>
          <a:p>
            <a:pPr indent="0" lvl="0" marL="0" rtl="0" algn="l">
              <a:spcBef>
                <a:spcPts val="1200"/>
              </a:spcBef>
              <a:spcAft>
                <a:spcPts val="0"/>
              </a:spcAft>
              <a:buNone/>
            </a:pPr>
            <a:r>
              <a:rPr b="1" lang="en-GB"/>
              <a:t>Passing the Kent Test does not guarantee your child a place in a Kent grammar school.</a:t>
            </a:r>
            <a:endParaRPr b="1"/>
          </a:p>
          <a:p>
            <a:pPr indent="0" lvl="0" marL="0" rtl="0" algn="l">
              <a:spcBef>
                <a:spcPts val="1200"/>
              </a:spcBef>
              <a:spcAft>
                <a:spcPts val="0"/>
              </a:spcAft>
              <a:buNone/>
            </a:pPr>
            <a:r>
              <a:rPr lang="en-GB"/>
              <a:t>Make sure you know where the Kent grammar schools are, and what the </a:t>
            </a:r>
            <a:r>
              <a:rPr lang="en-GB" u="sng">
                <a:hlinkClick r:id="rId3"/>
              </a:rPr>
              <a:t>admissions criteria </a:t>
            </a:r>
            <a:r>
              <a:rPr lang="en-GB"/>
              <a:t>are for the school(s) you are interested in. You can search for Kent grammar schools with our </a:t>
            </a:r>
            <a:r>
              <a:rPr lang="en-GB" u="sng">
                <a:hlinkClick r:id="rId4"/>
              </a:rPr>
              <a:t>Kent Schools search</a:t>
            </a:r>
            <a:r>
              <a:rPr lang="en-GB"/>
              <a:t>.</a:t>
            </a:r>
            <a:endParaRPr/>
          </a:p>
          <a:p>
            <a:pPr indent="0" lvl="0" marL="0" rtl="0" algn="l">
              <a:spcBef>
                <a:spcPts val="1200"/>
              </a:spcBef>
              <a:spcAft>
                <a:spcPts val="120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gtEl>
                                        <p:attrNameLst>
                                          <p:attrName>style.visibility</p:attrName>
                                        </p:attrNameLst>
                                      </p:cBhvr>
                                      <p:to>
                                        <p:strVal val="visible"/>
                                      </p:to>
                                    </p:set>
                                    <p:animEffect filter="fade" transition="in">
                                      <p:cBhvr>
                                        <p:cTn dur="1000"/>
                                        <p:tgtEl>
                                          <p:spTgt spid="15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7"/>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What is the Kent Test?</a:t>
            </a:r>
            <a:endParaRPr/>
          </a:p>
        </p:txBody>
      </p:sp>
      <p:sp>
        <p:nvSpPr>
          <p:cNvPr id="159" name="Google Shape;159;p17"/>
          <p:cNvSpPr txBox="1"/>
          <p:nvPr>
            <p:ph idx="1" type="body"/>
          </p:nvPr>
        </p:nvSpPr>
        <p:spPr>
          <a:xfrm>
            <a:off x="1297500" y="1567550"/>
            <a:ext cx="7038900" cy="2911200"/>
          </a:xfrm>
          <a:prstGeom prst="rect">
            <a:avLst/>
          </a:prstGeom>
        </p:spPr>
        <p:txBody>
          <a:bodyPr anchorCtr="0" anchor="t" bIns="91425" lIns="91425" spcFirstLastPara="1" rIns="91425" wrap="square" tIns="91425">
            <a:normAutofit/>
          </a:bodyPr>
          <a:lstStyle/>
          <a:p>
            <a:pPr indent="0" lvl="0" marL="0" rtl="0" algn="l">
              <a:lnSpc>
                <a:spcPct val="120000"/>
              </a:lnSpc>
              <a:spcBef>
                <a:spcPts val="2300"/>
              </a:spcBef>
              <a:spcAft>
                <a:spcPts val="0"/>
              </a:spcAft>
              <a:buNone/>
            </a:pPr>
            <a:r>
              <a:rPr b="1" lang="en-GB" sz="2100"/>
              <a:t>If your child has SEND </a:t>
            </a:r>
            <a:endParaRPr b="1" sz="2100"/>
          </a:p>
          <a:p>
            <a:pPr indent="0" lvl="0" marL="0" rtl="0" algn="l">
              <a:lnSpc>
                <a:spcPct val="150000"/>
              </a:lnSpc>
              <a:spcBef>
                <a:spcPts val="1400"/>
              </a:spcBef>
              <a:spcAft>
                <a:spcPts val="0"/>
              </a:spcAft>
              <a:buNone/>
            </a:pPr>
            <a:r>
              <a:rPr lang="en-GB" sz="1350"/>
              <a:t>If your child has special educational needs or a disability that may affect the way they access the test, you need to discuss this with your current school's </a:t>
            </a:r>
            <a:r>
              <a:rPr lang="en-GB" sz="1350" u="sng">
                <a:hlinkClick r:id="rId3"/>
              </a:rPr>
              <a:t>special educational needs coordinator</a:t>
            </a:r>
            <a:r>
              <a:rPr lang="en-GB" sz="1350"/>
              <a:t> (SENCO) in </a:t>
            </a:r>
            <a:r>
              <a:rPr lang="en-GB" sz="1350"/>
              <a:t>June</a:t>
            </a:r>
            <a:r>
              <a:rPr lang="en-GB" sz="1350"/>
              <a:t> 2022. </a:t>
            </a:r>
            <a:endParaRPr sz="1350"/>
          </a:p>
          <a:p>
            <a:pPr indent="0" lvl="0" marL="0" rtl="0" algn="l">
              <a:lnSpc>
                <a:spcPct val="150000"/>
              </a:lnSpc>
              <a:spcBef>
                <a:spcPts val="1400"/>
              </a:spcBef>
              <a:spcAft>
                <a:spcPts val="0"/>
              </a:spcAft>
              <a:buNone/>
            </a:pPr>
            <a:r>
              <a:rPr lang="en-GB" sz="1350"/>
              <a:t>When you register your child for the Kent Test online, you will need to confirm if you have discussed a request for access arrangements with your child’s school.</a:t>
            </a:r>
            <a:endParaRPr b="1" sz="11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9"/>
                                        </p:tgtEl>
                                        <p:attrNameLst>
                                          <p:attrName>style.visibility</p:attrName>
                                        </p:attrNameLst>
                                      </p:cBhvr>
                                      <p:to>
                                        <p:strVal val="visible"/>
                                      </p:to>
                                    </p:set>
                                    <p:animEffect filter="fade" transition="in">
                                      <p:cBhvr>
                                        <p:cTn dur="1000"/>
                                        <p:tgtEl>
                                          <p:spTgt spid="1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8"/>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Test Papers</a:t>
            </a:r>
            <a:endParaRPr/>
          </a:p>
        </p:txBody>
      </p:sp>
      <p:sp>
        <p:nvSpPr>
          <p:cNvPr id="165" name="Google Shape;165;p18"/>
          <p:cNvSpPr txBox="1"/>
          <p:nvPr>
            <p:ph idx="1" type="body"/>
          </p:nvPr>
        </p:nvSpPr>
        <p:spPr>
          <a:xfrm>
            <a:off x="1297500" y="945300"/>
            <a:ext cx="7038900" cy="4017600"/>
          </a:xfrm>
          <a:prstGeom prst="rect">
            <a:avLst/>
          </a:prstGeom>
        </p:spPr>
        <p:txBody>
          <a:bodyPr anchorCtr="0" anchor="t" bIns="91425" lIns="91425" spcFirstLastPara="1" rIns="91425" wrap="square" tIns="91425">
            <a:noAutofit/>
          </a:bodyPr>
          <a:lstStyle/>
          <a:p>
            <a:pPr indent="0" lvl="0" marL="0" rtl="0" algn="l">
              <a:lnSpc>
                <a:spcPct val="140000"/>
              </a:lnSpc>
              <a:spcBef>
                <a:spcPts val="0"/>
              </a:spcBef>
              <a:spcAft>
                <a:spcPts val="0"/>
              </a:spcAft>
              <a:buSzPts val="770"/>
              <a:buNone/>
            </a:pPr>
            <a:r>
              <a:rPr lang="en-GB" sz="1245"/>
              <a:t>The tests are multiple-choice with a separate answer sheet. They are marked by an automated marking machine.</a:t>
            </a:r>
            <a:endParaRPr sz="1245"/>
          </a:p>
          <a:p>
            <a:pPr indent="0" lvl="0" marL="0" rtl="0" algn="l">
              <a:lnSpc>
                <a:spcPct val="140000"/>
              </a:lnSpc>
              <a:spcBef>
                <a:spcPts val="1400"/>
              </a:spcBef>
              <a:spcAft>
                <a:spcPts val="0"/>
              </a:spcAft>
              <a:buSzPts val="770"/>
              <a:buNone/>
            </a:pPr>
            <a:r>
              <a:rPr lang="en-GB" sz="1245"/>
              <a:t>The first test will be an English and maths paper and will take 1 hour. Each section will involve a 5 minute practice exercise followed by a 25 minute test. The English section will involve a comprehension exercise as well as some additional questions drawn from a set designed to test literacy skills.</a:t>
            </a:r>
            <a:endParaRPr sz="1245"/>
          </a:p>
          <a:p>
            <a:pPr indent="0" lvl="0" marL="0" rtl="0" algn="l">
              <a:lnSpc>
                <a:spcPct val="140000"/>
              </a:lnSpc>
              <a:spcBef>
                <a:spcPts val="1400"/>
              </a:spcBef>
              <a:spcAft>
                <a:spcPts val="0"/>
              </a:spcAft>
              <a:buSzPts val="770"/>
              <a:buNone/>
            </a:pPr>
            <a:r>
              <a:rPr lang="en-GB" sz="1245"/>
              <a:t>The second test will be a reasoning paper. It will take about 1 hour, including the practice sections and questions. It will contain a verbal reasoning section and a non-verbal reasoning section of roughly the same length. The non-verbal reasoning will be split into short sections, administered and timed individually.</a:t>
            </a:r>
            <a:endParaRPr sz="1245"/>
          </a:p>
          <a:p>
            <a:pPr indent="0" lvl="0" marL="0" rtl="0" algn="l">
              <a:lnSpc>
                <a:spcPct val="140000"/>
              </a:lnSpc>
              <a:spcBef>
                <a:spcPts val="1400"/>
              </a:spcBef>
              <a:spcAft>
                <a:spcPts val="0"/>
              </a:spcAft>
              <a:buSzPts val="770"/>
              <a:buNone/>
            </a:pPr>
            <a:r>
              <a:rPr lang="en-GB" sz="1245"/>
              <a:t>There will also be a writing exercise which will not be marked but may be used by a local headteacher panel as part of the headteacher assessment stage of the process. 40 minutes will be allowed for the writing task, including 10 minutes planning time.</a:t>
            </a:r>
            <a:endParaRPr sz="1245"/>
          </a:p>
          <a:p>
            <a:pPr indent="0" lvl="0" marL="0" rtl="0" algn="l">
              <a:lnSpc>
                <a:spcPct val="105000"/>
              </a:lnSpc>
              <a:spcBef>
                <a:spcPts val="1400"/>
              </a:spcBef>
              <a:spcAft>
                <a:spcPts val="1200"/>
              </a:spcAft>
              <a:buSzPts val="770"/>
              <a:buNone/>
            </a:pPr>
            <a:r>
              <a:t/>
            </a:r>
            <a:endParaRPr sz="111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9"/>
          <p:cNvSpPr txBox="1"/>
          <p:nvPr>
            <p:ph type="title"/>
          </p:nvPr>
        </p:nvSpPr>
        <p:spPr>
          <a:xfrm>
            <a:off x="1297500" y="171325"/>
            <a:ext cx="70389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Examples of Questions - Verbal Reasoning</a:t>
            </a:r>
            <a:endParaRPr/>
          </a:p>
        </p:txBody>
      </p:sp>
      <p:pic>
        <p:nvPicPr>
          <p:cNvPr id="171" name="Google Shape;171;p19"/>
          <p:cNvPicPr preferRelativeResize="0"/>
          <p:nvPr/>
        </p:nvPicPr>
        <p:blipFill>
          <a:blip r:embed="rId3">
            <a:alphaModFix/>
          </a:blip>
          <a:stretch>
            <a:fillRect/>
          </a:stretch>
        </p:blipFill>
        <p:spPr>
          <a:xfrm>
            <a:off x="1077775" y="971063"/>
            <a:ext cx="7478351" cy="3687176"/>
          </a:xfrm>
          <a:prstGeom prst="rect">
            <a:avLst/>
          </a:prstGeom>
          <a:noFill/>
          <a:ln>
            <a:noFill/>
          </a:ln>
        </p:spPr>
      </p:pic>
      <p:pic>
        <p:nvPicPr>
          <p:cNvPr id="172" name="Google Shape;172;p19"/>
          <p:cNvPicPr preferRelativeResize="0"/>
          <p:nvPr/>
        </p:nvPicPr>
        <p:blipFill>
          <a:blip r:embed="rId4">
            <a:alphaModFix/>
          </a:blip>
          <a:stretch>
            <a:fillRect/>
          </a:stretch>
        </p:blipFill>
        <p:spPr>
          <a:xfrm>
            <a:off x="1077763" y="670500"/>
            <a:ext cx="7258626" cy="4288330"/>
          </a:xfrm>
          <a:prstGeom prst="rect">
            <a:avLst/>
          </a:prstGeom>
          <a:noFill/>
          <a:ln>
            <a:noFill/>
          </a:ln>
        </p:spPr>
      </p:pic>
      <p:pic>
        <p:nvPicPr>
          <p:cNvPr id="173" name="Google Shape;173;p19"/>
          <p:cNvPicPr preferRelativeResize="0"/>
          <p:nvPr/>
        </p:nvPicPr>
        <p:blipFill>
          <a:blip r:embed="rId5">
            <a:alphaModFix/>
          </a:blip>
          <a:stretch>
            <a:fillRect/>
          </a:stretch>
        </p:blipFill>
        <p:spPr>
          <a:xfrm>
            <a:off x="275638" y="670500"/>
            <a:ext cx="8592725" cy="29418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1"/>
                                        </p:tgtEl>
                                        <p:attrNameLst>
                                          <p:attrName>style.visibility</p:attrName>
                                        </p:attrNameLst>
                                      </p:cBhvr>
                                      <p:to>
                                        <p:strVal val="visible"/>
                                      </p:to>
                                    </p:set>
                                    <p:animEffect filter="fade" transition="in">
                                      <p:cBhvr>
                                        <p:cTn dur="1000"/>
                                        <p:tgtEl>
                                          <p:spTgt spid="17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2"/>
                                        </p:tgtEl>
                                        <p:attrNameLst>
                                          <p:attrName>style.visibility</p:attrName>
                                        </p:attrNameLst>
                                      </p:cBhvr>
                                      <p:to>
                                        <p:strVal val="visible"/>
                                      </p:to>
                                    </p:set>
                                    <p:animEffect filter="fade" transition="in">
                                      <p:cBhvr>
                                        <p:cTn dur="1000"/>
                                        <p:tgtEl>
                                          <p:spTgt spid="17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3"/>
                                        </p:tgtEl>
                                        <p:attrNameLst>
                                          <p:attrName>style.visibility</p:attrName>
                                        </p:attrNameLst>
                                      </p:cBhvr>
                                      <p:to>
                                        <p:strVal val="visible"/>
                                      </p:to>
                                    </p:set>
                                    <p:animEffect filter="fade" transition="in">
                                      <p:cBhvr>
                                        <p:cTn dur="1000"/>
                                        <p:tgtEl>
                                          <p:spTgt spid="17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0"/>
          <p:cNvSpPr txBox="1"/>
          <p:nvPr>
            <p:ph type="title"/>
          </p:nvPr>
        </p:nvSpPr>
        <p:spPr>
          <a:xfrm>
            <a:off x="1297500" y="171325"/>
            <a:ext cx="7038900" cy="914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Examples of Questions - Non-Verbal Reasoning including (examples of spatial)</a:t>
            </a:r>
            <a:endParaRPr/>
          </a:p>
        </p:txBody>
      </p:sp>
      <p:pic>
        <p:nvPicPr>
          <p:cNvPr id="179" name="Google Shape;179;p20"/>
          <p:cNvPicPr preferRelativeResize="0"/>
          <p:nvPr/>
        </p:nvPicPr>
        <p:blipFill>
          <a:blip r:embed="rId3">
            <a:alphaModFix/>
          </a:blip>
          <a:stretch>
            <a:fillRect/>
          </a:stretch>
        </p:blipFill>
        <p:spPr>
          <a:xfrm>
            <a:off x="1203700" y="135211"/>
            <a:ext cx="7038901" cy="4873089"/>
          </a:xfrm>
          <a:prstGeom prst="rect">
            <a:avLst/>
          </a:prstGeom>
          <a:noFill/>
          <a:ln>
            <a:noFill/>
          </a:ln>
        </p:spPr>
      </p:pic>
      <p:pic>
        <p:nvPicPr>
          <p:cNvPr id="180" name="Google Shape;180;p20"/>
          <p:cNvPicPr preferRelativeResize="0"/>
          <p:nvPr/>
        </p:nvPicPr>
        <p:blipFill>
          <a:blip r:embed="rId4">
            <a:alphaModFix/>
          </a:blip>
          <a:stretch>
            <a:fillRect/>
          </a:stretch>
        </p:blipFill>
        <p:spPr>
          <a:xfrm>
            <a:off x="119063" y="76200"/>
            <a:ext cx="8905875" cy="4991100"/>
          </a:xfrm>
          <a:prstGeom prst="rect">
            <a:avLst/>
          </a:prstGeom>
          <a:noFill/>
          <a:ln>
            <a:noFill/>
          </a:ln>
        </p:spPr>
      </p:pic>
      <p:pic>
        <p:nvPicPr>
          <p:cNvPr id="181" name="Google Shape;181;p20"/>
          <p:cNvPicPr preferRelativeResize="0"/>
          <p:nvPr/>
        </p:nvPicPr>
        <p:blipFill>
          <a:blip r:embed="rId5">
            <a:alphaModFix/>
          </a:blip>
          <a:stretch>
            <a:fillRect/>
          </a:stretch>
        </p:blipFill>
        <p:spPr>
          <a:xfrm>
            <a:off x="119075" y="76200"/>
            <a:ext cx="9144002" cy="4749175"/>
          </a:xfrm>
          <a:prstGeom prst="rect">
            <a:avLst/>
          </a:prstGeom>
          <a:noFill/>
          <a:ln>
            <a:noFill/>
          </a:ln>
        </p:spPr>
      </p:pic>
      <p:pic>
        <p:nvPicPr>
          <p:cNvPr id="182" name="Google Shape;182;p20"/>
          <p:cNvPicPr preferRelativeResize="0"/>
          <p:nvPr/>
        </p:nvPicPr>
        <p:blipFill>
          <a:blip r:embed="rId6">
            <a:alphaModFix/>
          </a:blip>
          <a:stretch>
            <a:fillRect/>
          </a:stretch>
        </p:blipFill>
        <p:spPr>
          <a:xfrm>
            <a:off x="119075" y="76197"/>
            <a:ext cx="9144000" cy="4630250"/>
          </a:xfrm>
          <a:prstGeom prst="rect">
            <a:avLst/>
          </a:prstGeom>
          <a:noFill/>
          <a:ln>
            <a:noFill/>
          </a:ln>
        </p:spPr>
      </p:pic>
      <p:pic>
        <p:nvPicPr>
          <p:cNvPr id="183" name="Google Shape;183;p20"/>
          <p:cNvPicPr preferRelativeResize="0"/>
          <p:nvPr/>
        </p:nvPicPr>
        <p:blipFill>
          <a:blip r:embed="rId7">
            <a:alphaModFix/>
          </a:blip>
          <a:stretch>
            <a:fillRect/>
          </a:stretch>
        </p:blipFill>
        <p:spPr>
          <a:xfrm>
            <a:off x="151150" y="76200"/>
            <a:ext cx="9144000" cy="46302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9"/>
                                        </p:tgtEl>
                                        <p:attrNameLst>
                                          <p:attrName>style.visibility</p:attrName>
                                        </p:attrNameLst>
                                      </p:cBhvr>
                                      <p:to>
                                        <p:strVal val="visible"/>
                                      </p:to>
                                    </p:set>
                                    <p:animEffect filter="fade" transition="in">
                                      <p:cBhvr>
                                        <p:cTn dur="1000"/>
                                        <p:tgtEl>
                                          <p:spTgt spid="17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0"/>
                                        </p:tgtEl>
                                        <p:attrNameLst>
                                          <p:attrName>style.visibility</p:attrName>
                                        </p:attrNameLst>
                                      </p:cBhvr>
                                      <p:to>
                                        <p:strVal val="visible"/>
                                      </p:to>
                                    </p:set>
                                    <p:animEffect filter="fade" transition="in">
                                      <p:cBhvr>
                                        <p:cTn dur="1000"/>
                                        <p:tgtEl>
                                          <p:spTgt spid="18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1"/>
                                        </p:tgtEl>
                                        <p:attrNameLst>
                                          <p:attrName>style.visibility</p:attrName>
                                        </p:attrNameLst>
                                      </p:cBhvr>
                                      <p:to>
                                        <p:strVal val="visible"/>
                                      </p:to>
                                    </p:set>
                                    <p:animEffect filter="fade" transition="in">
                                      <p:cBhvr>
                                        <p:cTn dur="1000"/>
                                        <p:tgtEl>
                                          <p:spTgt spid="18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2"/>
                                        </p:tgtEl>
                                        <p:attrNameLst>
                                          <p:attrName>style.visibility</p:attrName>
                                        </p:attrNameLst>
                                      </p:cBhvr>
                                      <p:to>
                                        <p:strVal val="visible"/>
                                      </p:to>
                                    </p:set>
                                    <p:animEffect filter="fade" transition="in">
                                      <p:cBhvr>
                                        <p:cTn dur="1000"/>
                                        <p:tgtEl>
                                          <p:spTgt spid="18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3"/>
                                        </p:tgtEl>
                                        <p:attrNameLst>
                                          <p:attrName>style.visibility</p:attrName>
                                        </p:attrNameLst>
                                      </p:cBhvr>
                                      <p:to>
                                        <p:strVal val="visible"/>
                                      </p:to>
                                    </p:set>
                                    <p:animEffect filter="fade" transition="in">
                                      <p:cBhvr>
                                        <p:cTn dur="1000"/>
                                        <p:tgtEl>
                                          <p:spTgt spid="18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1"/>
          <p:cNvSpPr txBox="1"/>
          <p:nvPr>
            <p:ph type="title"/>
          </p:nvPr>
        </p:nvSpPr>
        <p:spPr>
          <a:xfrm>
            <a:off x="1297500" y="171325"/>
            <a:ext cx="7038900" cy="914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Examples of Questions - Non-Verbal Reasoning</a:t>
            </a:r>
            <a:endParaRPr/>
          </a:p>
        </p:txBody>
      </p:sp>
      <p:pic>
        <p:nvPicPr>
          <p:cNvPr id="189" name="Google Shape;189;p21"/>
          <p:cNvPicPr preferRelativeResize="0"/>
          <p:nvPr/>
        </p:nvPicPr>
        <p:blipFill>
          <a:blip r:embed="rId3">
            <a:alphaModFix/>
          </a:blip>
          <a:stretch>
            <a:fillRect/>
          </a:stretch>
        </p:blipFill>
        <p:spPr>
          <a:xfrm>
            <a:off x="76713" y="84088"/>
            <a:ext cx="8990576" cy="4484225"/>
          </a:xfrm>
          <a:prstGeom prst="rect">
            <a:avLst/>
          </a:prstGeom>
          <a:noFill/>
          <a:ln>
            <a:noFill/>
          </a:ln>
        </p:spPr>
      </p:pic>
      <p:pic>
        <p:nvPicPr>
          <p:cNvPr id="190" name="Google Shape;190;p21"/>
          <p:cNvPicPr preferRelativeResize="0"/>
          <p:nvPr/>
        </p:nvPicPr>
        <p:blipFill>
          <a:blip r:embed="rId4">
            <a:alphaModFix/>
          </a:blip>
          <a:stretch>
            <a:fillRect/>
          </a:stretch>
        </p:blipFill>
        <p:spPr>
          <a:xfrm>
            <a:off x="117125" y="99965"/>
            <a:ext cx="9143999" cy="4452470"/>
          </a:xfrm>
          <a:prstGeom prst="rect">
            <a:avLst/>
          </a:prstGeom>
          <a:noFill/>
          <a:ln>
            <a:noFill/>
          </a:ln>
        </p:spPr>
      </p:pic>
      <p:pic>
        <p:nvPicPr>
          <p:cNvPr id="191" name="Google Shape;191;p21"/>
          <p:cNvPicPr preferRelativeResize="0"/>
          <p:nvPr/>
        </p:nvPicPr>
        <p:blipFill>
          <a:blip r:embed="rId5">
            <a:alphaModFix/>
          </a:blip>
          <a:stretch>
            <a:fillRect/>
          </a:stretch>
        </p:blipFill>
        <p:spPr>
          <a:xfrm>
            <a:off x="117125" y="167408"/>
            <a:ext cx="9144000" cy="431758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9"/>
                                        </p:tgtEl>
                                        <p:attrNameLst>
                                          <p:attrName>style.visibility</p:attrName>
                                        </p:attrNameLst>
                                      </p:cBhvr>
                                      <p:to>
                                        <p:strVal val="visible"/>
                                      </p:to>
                                    </p:set>
                                    <p:animEffect filter="fade" transition="in">
                                      <p:cBhvr>
                                        <p:cTn dur="1000"/>
                                        <p:tgtEl>
                                          <p:spTgt spid="18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0"/>
                                        </p:tgtEl>
                                        <p:attrNameLst>
                                          <p:attrName>style.visibility</p:attrName>
                                        </p:attrNameLst>
                                      </p:cBhvr>
                                      <p:to>
                                        <p:strVal val="visible"/>
                                      </p:to>
                                    </p:set>
                                    <p:animEffect filter="fade" transition="in">
                                      <p:cBhvr>
                                        <p:cTn dur="1000"/>
                                        <p:tgtEl>
                                          <p:spTgt spid="19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1"/>
                                        </p:tgtEl>
                                        <p:attrNameLst>
                                          <p:attrName>style.visibility</p:attrName>
                                        </p:attrNameLst>
                                      </p:cBhvr>
                                      <p:to>
                                        <p:strVal val="visible"/>
                                      </p:to>
                                    </p:set>
                                    <p:animEffect filter="fade" transition="in">
                                      <p:cBhvr>
                                        <p:cTn dur="1000"/>
                                        <p:tgtEl>
                                          <p:spTgt spid="1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2"/>
          <p:cNvSpPr txBox="1"/>
          <p:nvPr>
            <p:ph type="title"/>
          </p:nvPr>
        </p:nvSpPr>
        <p:spPr>
          <a:xfrm>
            <a:off x="1297500" y="171325"/>
            <a:ext cx="70389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Examples of Questions - English</a:t>
            </a:r>
            <a:endParaRPr/>
          </a:p>
        </p:txBody>
      </p:sp>
      <p:pic>
        <p:nvPicPr>
          <p:cNvPr id="197" name="Google Shape;197;p22"/>
          <p:cNvPicPr preferRelativeResize="0"/>
          <p:nvPr/>
        </p:nvPicPr>
        <p:blipFill>
          <a:blip r:embed="rId3">
            <a:alphaModFix/>
          </a:blip>
          <a:stretch>
            <a:fillRect/>
          </a:stretch>
        </p:blipFill>
        <p:spPr>
          <a:xfrm>
            <a:off x="152400" y="1237825"/>
            <a:ext cx="5160075" cy="3753275"/>
          </a:xfrm>
          <a:prstGeom prst="rect">
            <a:avLst/>
          </a:prstGeom>
          <a:noFill/>
          <a:ln>
            <a:noFill/>
          </a:ln>
        </p:spPr>
      </p:pic>
      <p:pic>
        <p:nvPicPr>
          <p:cNvPr id="198" name="Google Shape;198;p22"/>
          <p:cNvPicPr preferRelativeResize="0"/>
          <p:nvPr/>
        </p:nvPicPr>
        <p:blipFill>
          <a:blip r:embed="rId4">
            <a:alphaModFix/>
          </a:blip>
          <a:stretch>
            <a:fillRect/>
          </a:stretch>
        </p:blipFill>
        <p:spPr>
          <a:xfrm>
            <a:off x="2090425" y="715700"/>
            <a:ext cx="6489125" cy="4045825"/>
          </a:xfrm>
          <a:prstGeom prst="rect">
            <a:avLst/>
          </a:prstGeom>
          <a:noFill/>
          <a:ln>
            <a:noFill/>
          </a:ln>
        </p:spPr>
      </p:pic>
      <p:pic>
        <p:nvPicPr>
          <p:cNvPr id="199" name="Google Shape;199;p22"/>
          <p:cNvPicPr preferRelativeResize="0"/>
          <p:nvPr/>
        </p:nvPicPr>
        <p:blipFill>
          <a:blip r:embed="rId5">
            <a:alphaModFix/>
          </a:blip>
          <a:stretch>
            <a:fillRect/>
          </a:stretch>
        </p:blipFill>
        <p:spPr>
          <a:xfrm>
            <a:off x="63525" y="69600"/>
            <a:ext cx="8624750" cy="5004275"/>
          </a:xfrm>
          <a:prstGeom prst="rect">
            <a:avLst/>
          </a:prstGeom>
          <a:noFill/>
          <a:ln>
            <a:noFill/>
          </a:ln>
        </p:spPr>
      </p:pic>
      <p:pic>
        <p:nvPicPr>
          <p:cNvPr id="200" name="Google Shape;200;p22"/>
          <p:cNvPicPr preferRelativeResize="0"/>
          <p:nvPr/>
        </p:nvPicPr>
        <p:blipFill>
          <a:blip r:embed="rId6">
            <a:alphaModFix/>
          </a:blip>
          <a:stretch>
            <a:fillRect/>
          </a:stretch>
        </p:blipFill>
        <p:spPr>
          <a:xfrm>
            <a:off x="86962" y="109500"/>
            <a:ext cx="8577878" cy="4924499"/>
          </a:xfrm>
          <a:prstGeom prst="rect">
            <a:avLst/>
          </a:prstGeom>
          <a:noFill/>
          <a:ln>
            <a:noFill/>
          </a:ln>
        </p:spPr>
      </p:pic>
      <p:pic>
        <p:nvPicPr>
          <p:cNvPr id="201" name="Google Shape;201;p22"/>
          <p:cNvPicPr preferRelativeResize="0"/>
          <p:nvPr/>
        </p:nvPicPr>
        <p:blipFill>
          <a:blip r:embed="rId7">
            <a:alphaModFix/>
          </a:blip>
          <a:stretch>
            <a:fillRect/>
          </a:stretch>
        </p:blipFill>
        <p:spPr>
          <a:xfrm>
            <a:off x="152400" y="33300"/>
            <a:ext cx="6769209" cy="507689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7"/>
                                        </p:tgtEl>
                                        <p:attrNameLst>
                                          <p:attrName>style.visibility</p:attrName>
                                        </p:attrNameLst>
                                      </p:cBhvr>
                                      <p:to>
                                        <p:strVal val="visible"/>
                                      </p:to>
                                    </p:set>
                                    <p:animEffect filter="fade" transition="in">
                                      <p:cBhvr>
                                        <p:cTn dur="1000"/>
                                        <p:tgtEl>
                                          <p:spTgt spid="19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8"/>
                                        </p:tgtEl>
                                        <p:attrNameLst>
                                          <p:attrName>style.visibility</p:attrName>
                                        </p:attrNameLst>
                                      </p:cBhvr>
                                      <p:to>
                                        <p:strVal val="visible"/>
                                      </p:to>
                                    </p:set>
                                    <p:animEffect filter="fade" transition="in">
                                      <p:cBhvr>
                                        <p:cTn dur="1000"/>
                                        <p:tgtEl>
                                          <p:spTgt spid="19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9"/>
                                        </p:tgtEl>
                                        <p:attrNameLst>
                                          <p:attrName>style.visibility</p:attrName>
                                        </p:attrNameLst>
                                      </p:cBhvr>
                                      <p:to>
                                        <p:strVal val="visible"/>
                                      </p:to>
                                    </p:set>
                                    <p:animEffect filter="fade" transition="in">
                                      <p:cBhvr>
                                        <p:cTn dur="1000"/>
                                        <p:tgtEl>
                                          <p:spTgt spid="19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0"/>
                                        </p:tgtEl>
                                        <p:attrNameLst>
                                          <p:attrName>style.visibility</p:attrName>
                                        </p:attrNameLst>
                                      </p:cBhvr>
                                      <p:to>
                                        <p:strVal val="visible"/>
                                      </p:to>
                                    </p:set>
                                    <p:animEffect filter="fade" transition="in">
                                      <p:cBhvr>
                                        <p:cTn dur="1000"/>
                                        <p:tgtEl>
                                          <p:spTgt spid="20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1"/>
                                        </p:tgtEl>
                                        <p:attrNameLst>
                                          <p:attrName>style.visibility</p:attrName>
                                        </p:attrNameLst>
                                      </p:cBhvr>
                                      <p:to>
                                        <p:strVal val="visible"/>
                                      </p:to>
                                    </p:set>
                                    <p:animEffect filter="fade" transition="in">
                                      <p:cBhvr>
                                        <p:cTn dur="1000"/>
                                        <p:tgtEl>
                                          <p:spTgt spid="20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23"/>
          <p:cNvSpPr txBox="1"/>
          <p:nvPr>
            <p:ph type="title"/>
          </p:nvPr>
        </p:nvSpPr>
        <p:spPr>
          <a:xfrm>
            <a:off x="1297500" y="171325"/>
            <a:ext cx="70389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Examples of Questions - Maths</a:t>
            </a:r>
            <a:endParaRPr/>
          </a:p>
        </p:txBody>
      </p:sp>
      <p:pic>
        <p:nvPicPr>
          <p:cNvPr id="207" name="Google Shape;207;p23"/>
          <p:cNvPicPr preferRelativeResize="0"/>
          <p:nvPr/>
        </p:nvPicPr>
        <p:blipFill>
          <a:blip r:embed="rId3">
            <a:alphaModFix/>
          </a:blip>
          <a:stretch>
            <a:fillRect/>
          </a:stretch>
        </p:blipFill>
        <p:spPr>
          <a:xfrm>
            <a:off x="152400" y="1237825"/>
            <a:ext cx="4817999" cy="3753275"/>
          </a:xfrm>
          <a:prstGeom prst="rect">
            <a:avLst/>
          </a:prstGeom>
          <a:noFill/>
          <a:ln>
            <a:noFill/>
          </a:ln>
        </p:spPr>
      </p:pic>
      <p:pic>
        <p:nvPicPr>
          <p:cNvPr id="208" name="Google Shape;208;p23"/>
          <p:cNvPicPr preferRelativeResize="0"/>
          <p:nvPr/>
        </p:nvPicPr>
        <p:blipFill>
          <a:blip r:embed="rId4">
            <a:alphaModFix/>
          </a:blip>
          <a:stretch>
            <a:fillRect/>
          </a:stretch>
        </p:blipFill>
        <p:spPr>
          <a:xfrm>
            <a:off x="452000" y="795300"/>
            <a:ext cx="5830249" cy="3552899"/>
          </a:xfrm>
          <a:prstGeom prst="rect">
            <a:avLst/>
          </a:prstGeom>
          <a:noFill/>
          <a:ln>
            <a:noFill/>
          </a:ln>
        </p:spPr>
      </p:pic>
      <p:pic>
        <p:nvPicPr>
          <p:cNvPr id="209" name="Google Shape;209;p23"/>
          <p:cNvPicPr preferRelativeResize="0"/>
          <p:nvPr/>
        </p:nvPicPr>
        <p:blipFill>
          <a:blip r:embed="rId5">
            <a:alphaModFix/>
          </a:blip>
          <a:stretch>
            <a:fillRect/>
          </a:stretch>
        </p:blipFill>
        <p:spPr>
          <a:xfrm>
            <a:off x="1358300" y="704425"/>
            <a:ext cx="5549100" cy="433402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7"/>
                                        </p:tgtEl>
                                        <p:attrNameLst>
                                          <p:attrName>style.visibility</p:attrName>
                                        </p:attrNameLst>
                                      </p:cBhvr>
                                      <p:to>
                                        <p:strVal val="visible"/>
                                      </p:to>
                                    </p:set>
                                    <p:animEffect filter="fade" transition="in">
                                      <p:cBhvr>
                                        <p:cTn dur="1000"/>
                                        <p:tgtEl>
                                          <p:spTgt spid="20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8"/>
                                        </p:tgtEl>
                                        <p:attrNameLst>
                                          <p:attrName>style.visibility</p:attrName>
                                        </p:attrNameLst>
                                      </p:cBhvr>
                                      <p:to>
                                        <p:strVal val="visible"/>
                                      </p:to>
                                    </p:set>
                                    <p:animEffect filter="fade" transition="in">
                                      <p:cBhvr>
                                        <p:cTn dur="1000"/>
                                        <p:tgtEl>
                                          <p:spTgt spid="20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9"/>
                                        </p:tgtEl>
                                        <p:attrNameLst>
                                          <p:attrName>style.visibility</p:attrName>
                                        </p:attrNameLst>
                                      </p:cBhvr>
                                      <p:to>
                                        <p:strVal val="visible"/>
                                      </p:to>
                                    </p:set>
                                    <p:animEffect filter="fade" transition="in">
                                      <p:cBhvr>
                                        <p:cTn dur="1000"/>
                                        <p:tgtEl>
                                          <p:spTgt spid="2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4"/>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Example Timetable for the Day</a:t>
            </a:r>
            <a:endParaRPr/>
          </a:p>
        </p:txBody>
      </p:sp>
      <p:pic>
        <p:nvPicPr>
          <p:cNvPr id="215" name="Google Shape;215;p24"/>
          <p:cNvPicPr preferRelativeResize="0"/>
          <p:nvPr/>
        </p:nvPicPr>
        <p:blipFill>
          <a:blip r:embed="rId3">
            <a:alphaModFix/>
          </a:blip>
          <a:stretch>
            <a:fillRect/>
          </a:stretch>
        </p:blipFill>
        <p:spPr>
          <a:xfrm>
            <a:off x="738113" y="1646150"/>
            <a:ext cx="8157674" cy="18511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5"/>
          <p:cNvSpPr txBox="1"/>
          <p:nvPr>
            <p:ph type="title"/>
          </p:nvPr>
        </p:nvSpPr>
        <p:spPr>
          <a:xfrm>
            <a:off x="1297500" y="393750"/>
            <a:ext cx="7038900" cy="914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How can I register my child for the Kent Test?</a:t>
            </a:r>
            <a:endParaRPr/>
          </a:p>
        </p:txBody>
      </p:sp>
      <p:sp>
        <p:nvSpPr>
          <p:cNvPr id="221" name="Google Shape;221;p25"/>
          <p:cNvSpPr txBox="1"/>
          <p:nvPr>
            <p:ph idx="1" type="body"/>
          </p:nvPr>
        </p:nvSpPr>
        <p:spPr>
          <a:xfrm>
            <a:off x="1297500" y="1567550"/>
            <a:ext cx="7038900" cy="2911200"/>
          </a:xfrm>
          <a:prstGeom prst="rect">
            <a:avLst/>
          </a:prstGeom>
        </p:spPr>
        <p:txBody>
          <a:bodyPr anchorCtr="0" anchor="t" bIns="91425" lIns="91425" spcFirstLastPara="1" rIns="91425" wrap="square" tIns="91425">
            <a:normAutofit/>
          </a:bodyPr>
          <a:lstStyle/>
          <a:p>
            <a:pPr indent="-311150" lvl="0" marL="457200" rtl="0" algn="l">
              <a:spcBef>
                <a:spcPts val="0"/>
              </a:spcBef>
              <a:spcAft>
                <a:spcPts val="0"/>
              </a:spcAft>
              <a:buSzPts val="1300"/>
              <a:buChar char="●"/>
            </a:pPr>
            <a:r>
              <a:rPr lang="en-GB"/>
              <a:t>Registration usually opens on 1st June 2022 - 1st July 2022</a:t>
            </a:r>
            <a:endParaRPr/>
          </a:p>
          <a:p>
            <a:pPr indent="-311150" lvl="0" marL="457200" rtl="0" algn="l">
              <a:spcBef>
                <a:spcPts val="0"/>
              </a:spcBef>
              <a:spcAft>
                <a:spcPts val="0"/>
              </a:spcAft>
              <a:buSzPts val="1300"/>
              <a:buChar char="●"/>
            </a:pPr>
            <a:r>
              <a:rPr lang="en-GB"/>
              <a:t>You will need to make an account and register on this </a:t>
            </a:r>
            <a:r>
              <a:rPr lang="en-GB"/>
              <a:t>website -</a:t>
            </a:r>
            <a:r>
              <a:rPr lang="en-GB"/>
              <a:t> </a:t>
            </a:r>
            <a:r>
              <a:rPr lang="en-GB" u="sng">
                <a:solidFill>
                  <a:schemeClr val="hlink"/>
                </a:solidFill>
                <a:hlinkClick r:id="rId3"/>
              </a:rPr>
              <a:t>Kent Test</a:t>
            </a:r>
            <a:endParaRPr/>
          </a:p>
          <a:p>
            <a:pPr indent="-311150" lvl="0" marL="457200" rtl="0" algn="l">
              <a:spcBef>
                <a:spcPts val="0"/>
              </a:spcBef>
              <a:spcAft>
                <a:spcPts val="0"/>
              </a:spcAft>
              <a:buSzPts val="1300"/>
              <a:buChar char="●"/>
            </a:pPr>
            <a:r>
              <a:rPr lang="en-GB"/>
              <a:t>The Kent Test is only valid for Kent grammar schools. There are separate tests for Medway and Bexley. </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120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6"/>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Results and Appeals</a:t>
            </a:r>
            <a:endParaRPr/>
          </a:p>
        </p:txBody>
      </p:sp>
      <p:sp>
        <p:nvSpPr>
          <p:cNvPr id="227" name="Google Shape;227;p26"/>
          <p:cNvSpPr txBox="1"/>
          <p:nvPr>
            <p:ph idx="1" type="body"/>
          </p:nvPr>
        </p:nvSpPr>
        <p:spPr>
          <a:xfrm>
            <a:off x="1297500" y="889725"/>
            <a:ext cx="7038900" cy="2911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200"/>
              <a:t>Results will come out </a:t>
            </a:r>
            <a:r>
              <a:rPr lang="en-GB" sz="1200"/>
              <a:t>before</a:t>
            </a:r>
            <a:r>
              <a:rPr lang="en-GB" sz="1200"/>
              <a:t> you need to make your child’s secondary school choices (October usually). </a:t>
            </a:r>
            <a:endParaRPr sz="1200"/>
          </a:p>
          <a:p>
            <a:pPr indent="0" lvl="0" marL="0" rtl="0" algn="l">
              <a:spcBef>
                <a:spcPts val="1200"/>
              </a:spcBef>
              <a:spcAft>
                <a:spcPts val="0"/>
              </a:spcAft>
              <a:buNone/>
            </a:pPr>
            <a:r>
              <a:rPr lang="en-GB" sz="1200"/>
              <a:t>Headteacher</a:t>
            </a:r>
            <a:r>
              <a:rPr lang="en-GB" sz="1200"/>
              <a:t> Appeals - These take place </a:t>
            </a:r>
            <a:r>
              <a:rPr lang="en-GB" sz="1200"/>
              <a:t>before</a:t>
            </a:r>
            <a:r>
              <a:rPr lang="en-GB" sz="1200"/>
              <a:t> results are shared with parents and carers. They are at the </a:t>
            </a:r>
            <a:r>
              <a:rPr lang="en-GB" sz="1200"/>
              <a:t>discretion</a:t>
            </a:r>
            <a:r>
              <a:rPr lang="en-GB" sz="1200"/>
              <a:t> of the headteacher based on pupil outcomes. </a:t>
            </a:r>
            <a:endParaRPr sz="1200"/>
          </a:p>
          <a:p>
            <a:pPr indent="0" lvl="0" marL="0" rtl="0" algn="l">
              <a:spcBef>
                <a:spcPts val="1200"/>
              </a:spcBef>
              <a:spcAft>
                <a:spcPts val="0"/>
              </a:spcAft>
              <a:buNone/>
            </a:pPr>
            <a:r>
              <a:rPr lang="en-GB" sz="1200"/>
              <a:t>Parental Appeals - Take place after national offer day in March. Parents may then follow their chosen schools’ admission </a:t>
            </a:r>
            <a:r>
              <a:rPr lang="en-GB" sz="1200"/>
              <a:t>policy</a:t>
            </a:r>
            <a:r>
              <a:rPr lang="en-GB" sz="1200"/>
              <a:t> and submit an appeal directly to the school. You may only appeal to schools you have </a:t>
            </a:r>
            <a:r>
              <a:rPr lang="en-GB" sz="1200"/>
              <a:t>selected</a:t>
            </a:r>
            <a:r>
              <a:rPr lang="en-GB" sz="1200"/>
              <a:t> on your online form to Kent Admissions.  </a:t>
            </a:r>
            <a:endParaRPr sz="1200"/>
          </a:p>
          <a:p>
            <a:pPr indent="0" lvl="0" marL="0" rtl="0" algn="l">
              <a:lnSpc>
                <a:spcPct val="120000"/>
              </a:lnSpc>
              <a:spcBef>
                <a:spcPts val="2300"/>
              </a:spcBef>
              <a:spcAft>
                <a:spcPts val="0"/>
              </a:spcAft>
              <a:buNone/>
            </a:pPr>
            <a:r>
              <a:rPr b="1" lang="en-GB" sz="1200"/>
              <a:t>Grammar school threshold 2021</a:t>
            </a:r>
            <a:endParaRPr b="1" sz="1200"/>
          </a:p>
          <a:p>
            <a:pPr indent="0" lvl="0" marL="0" rtl="0" algn="l">
              <a:lnSpc>
                <a:spcPct val="150000"/>
              </a:lnSpc>
              <a:spcBef>
                <a:spcPts val="1400"/>
              </a:spcBef>
              <a:spcAft>
                <a:spcPts val="0"/>
              </a:spcAft>
              <a:buNone/>
            </a:pPr>
            <a:r>
              <a:rPr lang="en-GB" sz="1200"/>
              <a:t>To be given a grammar school assessment , children needed a total score of 332 or more in the Kent Test, with no single score lower than 109. Test scores range from 69 to 141. The highest possible total score is 423.</a:t>
            </a:r>
            <a:endParaRPr sz="1200"/>
          </a:p>
          <a:p>
            <a:pPr indent="0" lvl="0" marL="0" rtl="0" algn="l">
              <a:lnSpc>
                <a:spcPct val="150000"/>
              </a:lnSpc>
              <a:spcBef>
                <a:spcPts val="1400"/>
              </a:spcBef>
              <a:spcAft>
                <a:spcPts val="0"/>
              </a:spcAft>
              <a:buNone/>
            </a:pPr>
            <a:r>
              <a:rPr lang="en-GB" sz="1200"/>
              <a:t>If your child did not reach the threshold score and their primary school referred their case to the local Head Teacher Assessment Panel, the panel will have looked at their achievement in school and examples of their work, including the writing task completed on the day, before a final decision was made.</a:t>
            </a:r>
            <a:endParaRPr sz="1200"/>
          </a:p>
          <a:p>
            <a:pPr indent="0" lvl="0" marL="0" rtl="0" algn="l">
              <a:spcBef>
                <a:spcPts val="1400"/>
              </a:spcBef>
              <a:spcAft>
                <a:spcPts val="1200"/>
              </a:spcAft>
              <a:buNone/>
            </a:pPr>
            <a:r>
              <a:t/>
            </a:r>
            <a:endParaRPr sz="12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7"/>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How can I support my child at home?</a:t>
            </a:r>
            <a:endParaRPr/>
          </a:p>
        </p:txBody>
      </p:sp>
      <p:sp>
        <p:nvSpPr>
          <p:cNvPr id="233" name="Google Shape;233;p27"/>
          <p:cNvSpPr txBox="1"/>
          <p:nvPr>
            <p:ph idx="1" type="body"/>
          </p:nvPr>
        </p:nvSpPr>
        <p:spPr>
          <a:xfrm>
            <a:off x="1297500" y="1567550"/>
            <a:ext cx="7038900" cy="2911200"/>
          </a:xfrm>
          <a:prstGeom prst="rect">
            <a:avLst/>
          </a:prstGeom>
        </p:spPr>
        <p:txBody>
          <a:bodyPr anchorCtr="0" anchor="t" bIns="91425" lIns="91425" spcFirstLastPara="1" rIns="91425" wrap="square" tIns="91425">
            <a:normAutofit fontScale="77500" lnSpcReduction="20000"/>
          </a:bodyPr>
          <a:lstStyle/>
          <a:p>
            <a:pPr indent="0" lvl="0" marL="0" rtl="0" algn="l">
              <a:spcBef>
                <a:spcPts val="0"/>
              </a:spcBef>
              <a:spcAft>
                <a:spcPts val="0"/>
              </a:spcAft>
              <a:buNone/>
            </a:pPr>
            <a:r>
              <a:rPr lang="en-GB" u="sng">
                <a:solidFill>
                  <a:schemeClr val="hlink"/>
                </a:solidFill>
                <a:hlinkClick r:id="rId3"/>
              </a:rPr>
              <a:t>Kent-Test-familiarisation-booklet.pdf</a:t>
            </a:r>
            <a:endParaRPr/>
          </a:p>
          <a:p>
            <a:pPr indent="0" lvl="0" marL="0" rtl="0" algn="l">
              <a:spcBef>
                <a:spcPts val="1200"/>
              </a:spcBef>
              <a:spcAft>
                <a:spcPts val="0"/>
              </a:spcAft>
              <a:buNone/>
            </a:pPr>
            <a:r>
              <a:rPr lang="en-GB" u="sng">
                <a:solidFill>
                  <a:schemeClr val="hlink"/>
                </a:solidFill>
                <a:hlinkClick r:id="rId4"/>
              </a:rPr>
              <a:t>Free Materials - GL 11+</a:t>
            </a:r>
            <a:endParaRPr/>
          </a:p>
          <a:p>
            <a:pPr indent="0" lvl="0" marL="0" rtl="0" algn="l">
              <a:spcBef>
                <a:spcPts val="1200"/>
              </a:spcBef>
              <a:spcAft>
                <a:spcPts val="0"/>
              </a:spcAft>
              <a:buNone/>
            </a:pPr>
            <a:r>
              <a:rPr lang="en-GB" u="sng">
                <a:solidFill>
                  <a:schemeClr val="hlink"/>
                </a:solidFill>
                <a:hlinkClick r:id="rId5"/>
              </a:rPr>
              <a:t>Recommended reading lists</a:t>
            </a:r>
            <a:endParaRPr/>
          </a:p>
          <a:p>
            <a:pPr indent="0" lvl="0" marL="0" rtl="0" algn="l">
              <a:spcBef>
                <a:spcPts val="1200"/>
              </a:spcBef>
              <a:spcAft>
                <a:spcPts val="0"/>
              </a:spcAft>
              <a:buNone/>
            </a:pPr>
            <a:r>
              <a:rPr lang="en-GB"/>
              <a:t>Useful websites </a:t>
            </a:r>
            <a:endParaRPr/>
          </a:p>
          <a:p>
            <a:pPr indent="0" lvl="0" marL="0" rtl="0" algn="l">
              <a:spcBef>
                <a:spcPts val="1200"/>
              </a:spcBef>
              <a:spcAft>
                <a:spcPts val="0"/>
              </a:spcAft>
              <a:buNone/>
            </a:pPr>
            <a:r>
              <a:rPr lang="en-GB"/>
              <a:t>CGP books or ANY books that aline themselves to GL Assessment (company that writes the 11+ paper for Kent). Buy books in:</a:t>
            </a:r>
            <a:endParaRPr/>
          </a:p>
          <a:p>
            <a:pPr indent="-292576" lvl="0" marL="457200" rtl="0" algn="l">
              <a:spcBef>
                <a:spcPts val="1200"/>
              </a:spcBef>
              <a:spcAft>
                <a:spcPts val="0"/>
              </a:spcAft>
              <a:buSzPct val="100000"/>
              <a:buChar char="●"/>
            </a:pPr>
            <a:r>
              <a:rPr lang="en-GB"/>
              <a:t>English</a:t>
            </a:r>
            <a:endParaRPr/>
          </a:p>
          <a:p>
            <a:pPr indent="-292576" lvl="0" marL="457200" rtl="0" algn="l">
              <a:spcBef>
                <a:spcPts val="0"/>
              </a:spcBef>
              <a:spcAft>
                <a:spcPts val="0"/>
              </a:spcAft>
              <a:buSzPct val="100000"/>
              <a:buChar char="●"/>
            </a:pPr>
            <a:r>
              <a:rPr lang="en-GB"/>
              <a:t>Maths</a:t>
            </a:r>
            <a:endParaRPr/>
          </a:p>
          <a:p>
            <a:pPr indent="-292576" lvl="0" marL="457200" rtl="0" algn="l">
              <a:spcBef>
                <a:spcPts val="0"/>
              </a:spcBef>
              <a:spcAft>
                <a:spcPts val="0"/>
              </a:spcAft>
              <a:buSzPct val="100000"/>
              <a:buChar char="●"/>
            </a:pPr>
            <a:r>
              <a:rPr lang="en-GB"/>
              <a:t>Verbal Reasoning</a:t>
            </a:r>
            <a:endParaRPr/>
          </a:p>
          <a:p>
            <a:pPr indent="-292576" lvl="0" marL="457200" rtl="0" algn="l">
              <a:spcBef>
                <a:spcPts val="0"/>
              </a:spcBef>
              <a:spcAft>
                <a:spcPts val="0"/>
              </a:spcAft>
              <a:buSzPct val="100000"/>
              <a:buChar char="●"/>
            </a:pPr>
            <a:r>
              <a:rPr lang="en-GB"/>
              <a:t>Non-Verbal Reasoning </a:t>
            </a:r>
            <a:endParaRPr/>
          </a:p>
          <a:p>
            <a:pPr indent="-292576" lvl="0" marL="457200" rtl="0" algn="l">
              <a:spcBef>
                <a:spcPts val="0"/>
              </a:spcBef>
              <a:spcAft>
                <a:spcPts val="0"/>
              </a:spcAft>
              <a:buSzPct val="100000"/>
              <a:buChar char="●"/>
            </a:pPr>
            <a:r>
              <a:rPr lang="en-GB"/>
              <a:t>Spatial Reasoning - THIS IS RELATIVELY NEW and there are not many books for this at this time</a:t>
            </a:r>
            <a:endParaRPr/>
          </a:p>
          <a:p>
            <a:pPr indent="0" lvl="0" marL="0" rtl="0" algn="l">
              <a:spcBef>
                <a:spcPts val="1200"/>
              </a:spcBef>
              <a:spcAft>
                <a:spcPts val="1200"/>
              </a:spcAft>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8"/>
          <p:cNvSpPr txBox="1"/>
          <p:nvPr>
            <p:ph type="title"/>
          </p:nvPr>
        </p:nvSpPr>
        <p:spPr>
          <a:xfrm>
            <a:off x="1297500" y="393750"/>
            <a:ext cx="7038900" cy="914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Kent Admissions Contact Details</a:t>
            </a:r>
            <a:endParaRPr/>
          </a:p>
        </p:txBody>
      </p:sp>
      <p:sp>
        <p:nvSpPr>
          <p:cNvPr id="239" name="Google Shape;239;p28"/>
          <p:cNvSpPr txBox="1"/>
          <p:nvPr>
            <p:ph idx="1" type="body"/>
          </p:nvPr>
        </p:nvSpPr>
        <p:spPr>
          <a:xfrm>
            <a:off x="1297500" y="1567550"/>
            <a:ext cx="7038900" cy="29112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GB" sz="2650">
                <a:solidFill>
                  <a:srgbClr val="C42927"/>
                </a:solidFill>
                <a:latin typeface="Roboto"/>
                <a:ea typeface="Roboto"/>
                <a:cs typeface="Roboto"/>
                <a:sym typeface="Roboto"/>
              </a:rPr>
              <a:t>kentonlineadmissions@kent.gov.uk</a:t>
            </a:r>
            <a:endParaRPr sz="26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ocus">
  <a:themeElements>
    <a:clrScheme name="Focus">
      <a:dk1>
        <a:srgbClr val="1B212C"/>
      </a:dk1>
      <a:lt1>
        <a:srgbClr val="FFFFFF"/>
      </a:lt1>
      <a:dk2>
        <a:srgbClr val="D9D9D9"/>
      </a:dk2>
      <a:lt2>
        <a:srgbClr val="82C7A5"/>
      </a:lt2>
      <a:accent1>
        <a:srgbClr val="0145AC"/>
      </a:accent1>
      <a:accent2>
        <a:srgbClr val="EECE1A"/>
      </a:accent2>
      <a:accent3>
        <a:srgbClr val="4E5567"/>
      </a:accent3>
      <a:accent4>
        <a:srgbClr val="F4D6AD"/>
      </a:accent4>
      <a:accent5>
        <a:srgbClr val="7890CD"/>
      </a:accent5>
      <a:accent6>
        <a:srgbClr val="F15E22"/>
      </a:accent6>
      <a:hlink>
        <a:srgbClr val="7890CD"/>
      </a:hlink>
      <a:folHlink>
        <a:srgbClr val="7890C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